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99" r:id="rId1"/>
  </p:sldMasterIdLst>
  <p:notesMasterIdLst>
    <p:notesMasterId r:id="rId16"/>
  </p:notesMasterIdLst>
  <p:sldIdLst>
    <p:sldId id="256" r:id="rId2"/>
    <p:sldId id="257" r:id="rId3"/>
    <p:sldId id="258" r:id="rId4"/>
    <p:sldId id="259" r:id="rId5"/>
    <p:sldId id="263" r:id="rId6"/>
    <p:sldId id="260" r:id="rId7"/>
    <p:sldId id="264" r:id="rId8"/>
    <p:sldId id="270" r:id="rId9"/>
    <p:sldId id="261" r:id="rId10"/>
    <p:sldId id="265" r:id="rId11"/>
    <p:sldId id="266" r:id="rId12"/>
    <p:sldId id="268"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E38D0-9AB7-374C-808C-878149DBC05A}" v="159" dt="2023-02-18T11:54:32.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0"/>
    <p:restoredTop sz="95872"/>
  </p:normalViewPr>
  <p:slideViewPr>
    <p:cSldViewPr snapToGrid="0">
      <p:cViewPr>
        <p:scale>
          <a:sx n="117" d="100"/>
          <a:sy n="117" d="100"/>
        </p:scale>
        <p:origin x="28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A13B5-A5D5-2040-86CC-C6FD5713F35E}" type="datetimeFigureOut">
              <a:rPr lang="fr-FR" smtClean="0"/>
              <a:t>20/02/2023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4B311C-3A52-D140-BCFB-E415CC6D65E2}" type="slidenum">
              <a:rPr lang="fr-FR" smtClean="0"/>
              <a:t>‹N°›</a:t>
            </a:fld>
            <a:endParaRPr lang="fr-FR"/>
          </a:p>
        </p:txBody>
      </p:sp>
    </p:spTree>
    <p:extLst>
      <p:ext uri="{BB962C8B-B14F-4D97-AF65-F5344CB8AC3E}">
        <p14:creationId xmlns:p14="http://schemas.microsoft.com/office/powerpoint/2010/main" val="1567160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7B1F856-C5E0-9940-987D-734670EA7F62}" type="datetime1">
              <a:rPr lang="fr-FR" smtClean="0"/>
              <a:t>20/02/2023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31346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C434BE6-2CC1-154C-8834-29D8BABF5EB4}" type="datetime1">
              <a:rPr lang="fr-FR" smtClean="0"/>
              <a:t>20/02/2023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4865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9A2DB23-36EA-5643-8447-59163F4487A4}" type="datetime1">
              <a:rPr lang="fr-FR" smtClean="0"/>
              <a:t>20/02/2023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7412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434A701-FF05-C644-B96B-C48305C8F074}" type="datetime1">
              <a:rPr lang="fr-FR" smtClean="0"/>
              <a:t>20/02/2023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11803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59F3BCD-328A-E54E-AA6D-CC9B043DBD6F}" type="datetime1">
              <a:rPr lang="fr-FR" smtClean="0"/>
              <a:t>20/02/2023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5948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B89C1D84-6757-2244-B760-DD94CB9200E6}" type="datetime1">
              <a:rPr lang="fr-FR" smtClean="0"/>
              <a:t>20/02/2023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5900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p:cNvSpPr>
            <a:spLocks noGrp="1"/>
          </p:cNvSpPr>
          <p:nvPr>
            <p:ph type="dt" sz="half" idx="10"/>
          </p:nvPr>
        </p:nvSpPr>
        <p:spPr/>
        <p:txBody>
          <a:bodyPr/>
          <a:lstStyle/>
          <a:p>
            <a:fld id="{60AB3FD3-9A3E-3345-B409-C9A1D98B6A82}" type="datetime1">
              <a:rPr lang="fr-FR" smtClean="0"/>
              <a:t>20/02/2023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240841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fld id="{A11AA7DB-0897-5E49-90F8-75DAB08C1E73}" type="datetime1">
              <a:rPr lang="fr-FR" smtClean="0"/>
              <a:t>20/02/2023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6525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4CFB04-F859-F447-8331-C740B28142E8}" type="datetime1">
              <a:rPr lang="fr-FR" smtClean="0"/>
              <a:t>20/02/2023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3917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p>
            <a:fld id="{FA6E62BA-D216-CF4A-9469-9BB2EE931CDD}" type="datetime1">
              <a:rPr lang="fr-FR" smtClean="0"/>
              <a:t>20/02/2023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3950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p>
            <a:fld id="{6FF813DF-BF8C-B643-9FB5-E3181758B1BC}" type="datetime1">
              <a:rPr lang="fr-FR" smtClean="0"/>
              <a:t>20/02/2023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02081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3DA5302-F671-D744-8658-389857EB7EA2}" type="datetime1">
              <a:rPr lang="fr-FR" smtClean="0"/>
              <a:t>20/02/2023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14506376"/>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4">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descr="Une image contenant table, conteneur, intérieur, verre&#10;&#10;Description générée automatiquement">
            <a:extLst>
              <a:ext uri="{FF2B5EF4-FFF2-40B4-BE49-F238E27FC236}">
                <a16:creationId xmlns:a16="http://schemas.microsoft.com/office/drawing/2014/main" id="{BDB3E511-7743-2B9A-AA65-CF4E3249B6B1}"/>
              </a:ext>
            </a:extLst>
          </p:cNvPr>
          <p:cNvPicPr>
            <a:picLocks noChangeAspect="1"/>
          </p:cNvPicPr>
          <p:nvPr/>
        </p:nvPicPr>
        <p:blipFill rotWithShape="1">
          <a:blip r:embed="rId2">
            <a:duotone>
              <a:schemeClr val="accent1">
                <a:shade val="45000"/>
                <a:satMod val="135000"/>
              </a:schemeClr>
              <a:prstClr val="white"/>
            </a:duotone>
          </a:blip>
          <a:srcRect r="6245" b="-1"/>
          <a:stretch/>
        </p:blipFill>
        <p:spPr>
          <a:xfrm>
            <a:off x="20" y="-1"/>
            <a:ext cx="12188932" cy="6858000"/>
          </a:xfrm>
          <a:prstGeom prst="rect">
            <a:avLst/>
          </a:prstGeom>
        </p:spPr>
      </p:pic>
      <p:sp>
        <p:nvSpPr>
          <p:cNvPr id="56" name="Rectangle 56">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8F6FC367-BA56-A039-C8F8-4E6C3C547162}"/>
              </a:ext>
            </a:extLst>
          </p:cNvPr>
          <p:cNvSpPr>
            <a:spLocks noGrp="1"/>
          </p:cNvSpPr>
          <p:nvPr>
            <p:ph type="ctrTitle"/>
          </p:nvPr>
        </p:nvSpPr>
        <p:spPr>
          <a:xfrm>
            <a:off x="643467" y="1298448"/>
            <a:ext cx="3685070" cy="3255264"/>
          </a:xfrm>
        </p:spPr>
        <p:txBody>
          <a:bodyPr>
            <a:normAutofit/>
          </a:bodyPr>
          <a:lstStyle/>
          <a:p>
            <a:r>
              <a:rPr lang="fr-FR" sz="4600" b="1" i="0">
                <a:effectLst/>
                <a:latin typeface="Inter"/>
              </a:rPr>
              <a:t>Faites une étude sur l'eau potable</a:t>
            </a:r>
            <a:br>
              <a:rPr lang="fr-FR" sz="4600" b="1" i="0">
                <a:effectLst/>
                <a:latin typeface="Inter"/>
              </a:rPr>
            </a:br>
            <a:endParaRPr lang="fr-FR" sz="4600"/>
          </a:p>
        </p:txBody>
      </p:sp>
      <p:sp>
        <p:nvSpPr>
          <p:cNvPr id="3" name="Sous-titre 2">
            <a:extLst>
              <a:ext uri="{FF2B5EF4-FFF2-40B4-BE49-F238E27FC236}">
                <a16:creationId xmlns:a16="http://schemas.microsoft.com/office/drawing/2014/main" id="{DEB55725-C0AF-7867-3275-64E0680FAB65}"/>
              </a:ext>
            </a:extLst>
          </p:cNvPr>
          <p:cNvSpPr>
            <a:spLocks noGrp="1"/>
          </p:cNvSpPr>
          <p:nvPr>
            <p:ph type="subTitle" idx="1"/>
          </p:nvPr>
        </p:nvSpPr>
        <p:spPr>
          <a:xfrm>
            <a:off x="643467" y="4670246"/>
            <a:ext cx="3685069" cy="914400"/>
          </a:xfrm>
        </p:spPr>
        <p:txBody>
          <a:bodyPr>
            <a:normAutofit/>
          </a:bodyPr>
          <a:lstStyle/>
          <a:p>
            <a:r>
              <a:rPr lang="fr-FR" sz="1600" dirty="0"/>
              <a:t>Projet 8 du parcours Data </a:t>
            </a:r>
            <a:r>
              <a:rPr lang="fr-FR" sz="1600" dirty="0" err="1"/>
              <a:t>analyst</a:t>
            </a:r>
            <a:endParaRPr lang="fr-FR" sz="1600" dirty="0"/>
          </a:p>
        </p:txBody>
      </p:sp>
      <p:sp>
        <p:nvSpPr>
          <p:cNvPr id="59" name="Rectangle 58">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Espace réservé du numéro de diapositive 50">
            <a:extLst>
              <a:ext uri="{FF2B5EF4-FFF2-40B4-BE49-F238E27FC236}">
                <a16:creationId xmlns:a16="http://schemas.microsoft.com/office/drawing/2014/main" id="{7541AAF2-A3F1-9F50-393E-BC70F966E59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95565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1675B17-99B7-C0C7-C31A-09B1659D81EC}"/>
              </a:ext>
            </a:extLst>
          </p:cNvPr>
          <p:cNvSpPr>
            <a:spLocks noGrp="1"/>
          </p:cNvSpPr>
          <p:nvPr>
            <p:ph type="title"/>
          </p:nvPr>
        </p:nvSpPr>
        <p:spPr>
          <a:xfrm rot="16200000">
            <a:off x="-612872" y="2533204"/>
            <a:ext cx="2661429" cy="1443652"/>
          </a:xfrm>
        </p:spPr>
        <p:txBody>
          <a:bodyPr>
            <a:normAutofit/>
          </a:bodyPr>
          <a:lstStyle/>
          <a:p>
            <a:pPr algn="r"/>
            <a:r>
              <a:rPr lang="fr-FR" dirty="0">
                <a:solidFill>
                  <a:schemeClr val="bg1"/>
                </a:solidFill>
              </a:rPr>
              <a:t>Vue mondial</a:t>
            </a:r>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Espace réservé du contenu 8">
            <a:extLst>
              <a:ext uri="{FF2B5EF4-FFF2-40B4-BE49-F238E27FC236}">
                <a16:creationId xmlns:a16="http://schemas.microsoft.com/office/drawing/2014/main" id="{FE76E8AA-AEF4-261C-5F8B-5CBC0DE620E3}"/>
              </a:ext>
            </a:extLst>
          </p:cNvPr>
          <p:cNvPicPr>
            <a:picLocks noGrp="1" noChangeAspect="1"/>
          </p:cNvPicPr>
          <p:nvPr>
            <p:ph idx="1"/>
          </p:nvPr>
        </p:nvPicPr>
        <p:blipFill>
          <a:blip r:embed="rId2"/>
          <a:stretch>
            <a:fillRect/>
          </a:stretch>
        </p:blipFill>
        <p:spPr>
          <a:xfrm>
            <a:off x="1520752" y="1819936"/>
            <a:ext cx="4538776" cy="3874038"/>
          </a:xfrm>
        </p:spPr>
      </p:pic>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31A7F0C6-DCB9-9B37-E148-C83B99652450}"/>
              </a:ext>
            </a:extLst>
          </p:cNvPr>
          <p:cNvSpPr txBox="1"/>
          <p:nvPr/>
        </p:nvSpPr>
        <p:spPr>
          <a:xfrm>
            <a:off x="6441141" y="1680882"/>
            <a:ext cx="5136777" cy="1569660"/>
          </a:xfrm>
          <a:prstGeom prst="rect">
            <a:avLst/>
          </a:prstGeom>
          <a:noFill/>
        </p:spPr>
        <p:txBody>
          <a:bodyPr wrap="square" rtlCol="0">
            <a:spAutoFit/>
          </a:bodyPr>
          <a:lstStyle/>
          <a:p>
            <a:r>
              <a:rPr lang="fr-FR" sz="1600" b="0" i="0" dirty="0">
                <a:solidFill>
                  <a:srgbClr val="374151"/>
                </a:solidFill>
                <a:effectLst/>
                <a:latin typeface="Söhne"/>
              </a:rPr>
              <a:t>En plus d'avoir des indicateurs moyens à l'échelle mondiale sur lesquels se baser lors des dernières phases de ce projet, cette visualisation nous permet de mettre en avant l'évolution des répartitions de populations, ainsi que celle de l'accès de ces populations à des infrastructures d'eau potable, au minimum basique.</a:t>
            </a:r>
            <a:endParaRPr lang="fr-FR" sz="1600" dirty="0">
              <a:solidFill>
                <a:schemeClr val="tx2"/>
              </a:solidFill>
              <a:cs typeface="Al Bayan Plain" pitchFamily="2" charset="-78"/>
            </a:endParaRPr>
          </a:p>
        </p:txBody>
      </p:sp>
      <p:sp>
        <p:nvSpPr>
          <p:cNvPr id="13" name="ZoneTexte 12">
            <a:extLst>
              <a:ext uri="{FF2B5EF4-FFF2-40B4-BE49-F238E27FC236}">
                <a16:creationId xmlns:a16="http://schemas.microsoft.com/office/drawing/2014/main" id="{4765400B-B3DD-35E4-635B-315C724C82F1}"/>
              </a:ext>
            </a:extLst>
          </p:cNvPr>
          <p:cNvSpPr txBox="1"/>
          <p:nvPr/>
        </p:nvSpPr>
        <p:spPr>
          <a:xfrm>
            <a:off x="6568888" y="3756955"/>
            <a:ext cx="4881282" cy="1877437"/>
          </a:xfrm>
          <a:prstGeom prst="rect">
            <a:avLst/>
          </a:prstGeom>
          <a:noFill/>
        </p:spPr>
        <p:txBody>
          <a:bodyPr wrap="square" rtlCol="0">
            <a:spAutoFit/>
          </a:bodyPr>
          <a:lstStyle/>
          <a:p>
            <a:pPr algn="l"/>
            <a:r>
              <a:rPr lang="fr-FR" b="0" i="0" dirty="0">
                <a:solidFill>
                  <a:srgbClr val="374151"/>
                </a:solidFill>
                <a:effectLst/>
                <a:latin typeface="Söhne"/>
              </a:rPr>
              <a:t>Clés de lecture </a:t>
            </a:r>
            <a:r>
              <a:rPr lang="fr-FR" sz="1400" b="0" i="0" dirty="0">
                <a:solidFill>
                  <a:srgbClr val="374151"/>
                </a:solidFill>
                <a:effectLst/>
                <a:latin typeface="Söhne"/>
              </a:rPr>
              <a:t>: Répartition de la population : En 2000, 46 % de la population vivait en zone urbaine. En 2018, il s'agissait de 55 % de la population. On peut donc voir une tendance à l'urbanisation des populations.</a:t>
            </a:r>
          </a:p>
          <a:p>
            <a:pPr algn="l"/>
            <a:endParaRPr lang="fr-FR" sz="1400" b="0" i="0" dirty="0">
              <a:solidFill>
                <a:srgbClr val="374151"/>
              </a:solidFill>
              <a:effectLst/>
              <a:latin typeface="Söhne"/>
            </a:endParaRPr>
          </a:p>
          <a:p>
            <a:pPr algn="l"/>
            <a:r>
              <a:rPr lang="fr-FR" sz="1400" b="0" i="0" dirty="0">
                <a:solidFill>
                  <a:srgbClr val="374151"/>
                </a:solidFill>
                <a:effectLst/>
                <a:latin typeface="Söhne"/>
              </a:rPr>
              <a:t>Taux de la population ayant accès à des services de base : On peut voir que les populations urbaines bénéficient beaucoup plus d'infrastructures (94 %) que les populations rurales (80 %).</a:t>
            </a:r>
          </a:p>
        </p:txBody>
      </p:sp>
      <p:pic>
        <p:nvPicPr>
          <p:cNvPr id="16" name="Image 15" descr="Une image contenant texte&#10;&#10;Description générée automatiquement">
            <a:extLst>
              <a:ext uri="{FF2B5EF4-FFF2-40B4-BE49-F238E27FC236}">
                <a16:creationId xmlns:a16="http://schemas.microsoft.com/office/drawing/2014/main" id="{83A08481-E646-056A-4D4E-847A95B5EEEF}"/>
              </a:ext>
            </a:extLst>
          </p:cNvPr>
          <p:cNvPicPr>
            <a:picLocks noChangeAspect="1"/>
          </p:cNvPicPr>
          <p:nvPr/>
        </p:nvPicPr>
        <p:blipFill>
          <a:blip r:embed="rId3"/>
          <a:stretch>
            <a:fillRect/>
          </a:stretch>
        </p:blipFill>
        <p:spPr>
          <a:xfrm>
            <a:off x="1563833" y="761999"/>
            <a:ext cx="1660712" cy="1013681"/>
          </a:xfrm>
          <a:prstGeom prst="rect">
            <a:avLst/>
          </a:prstGeom>
        </p:spPr>
      </p:pic>
      <p:sp>
        <p:nvSpPr>
          <p:cNvPr id="17" name="Espace réservé du numéro de diapositive 16">
            <a:extLst>
              <a:ext uri="{FF2B5EF4-FFF2-40B4-BE49-F238E27FC236}">
                <a16:creationId xmlns:a16="http://schemas.microsoft.com/office/drawing/2014/main" id="{D922E1E3-B1D5-0625-CD8F-0E3EE77C4E5B}"/>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341669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1675B17-99B7-C0C7-C31A-09B1659D81EC}"/>
              </a:ext>
            </a:extLst>
          </p:cNvPr>
          <p:cNvSpPr>
            <a:spLocks noGrp="1"/>
          </p:cNvSpPr>
          <p:nvPr>
            <p:ph type="title"/>
          </p:nvPr>
        </p:nvSpPr>
        <p:spPr>
          <a:xfrm rot="16200000">
            <a:off x="-612872" y="2533204"/>
            <a:ext cx="2661429" cy="1443652"/>
          </a:xfrm>
        </p:spPr>
        <p:txBody>
          <a:bodyPr>
            <a:normAutofit/>
          </a:bodyPr>
          <a:lstStyle/>
          <a:p>
            <a:pPr algn="r"/>
            <a:r>
              <a:rPr lang="fr-FR" dirty="0">
                <a:solidFill>
                  <a:schemeClr val="bg1"/>
                </a:solidFill>
              </a:rPr>
              <a:t>Vue mondial</a:t>
            </a:r>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31A7F0C6-DCB9-9B37-E148-C83B99652450}"/>
              </a:ext>
            </a:extLst>
          </p:cNvPr>
          <p:cNvSpPr txBox="1"/>
          <p:nvPr/>
        </p:nvSpPr>
        <p:spPr>
          <a:xfrm>
            <a:off x="6441141" y="1680882"/>
            <a:ext cx="5136777" cy="2308324"/>
          </a:xfrm>
          <a:prstGeom prst="rect">
            <a:avLst/>
          </a:prstGeom>
          <a:noFill/>
        </p:spPr>
        <p:txBody>
          <a:bodyPr wrap="square" rtlCol="0">
            <a:spAutoFit/>
          </a:bodyPr>
          <a:lstStyle/>
          <a:p>
            <a:r>
              <a:rPr lang="fr-FR" sz="1600" dirty="0">
                <a:solidFill>
                  <a:schemeClr val="tx2"/>
                </a:solidFill>
                <a:cs typeface="Al Bayan Plain" pitchFamily="2" charset="-78"/>
              </a:rPr>
              <a:t>L’évolution mondiale de la stabilité politique :</a:t>
            </a:r>
          </a:p>
          <a:p>
            <a:endParaRPr lang="fr-FR" sz="1600" dirty="0">
              <a:solidFill>
                <a:schemeClr val="tx2"/>
              </a:solidFill>
              <a:cs typeface="Al Bayan Plain" pitchFamily="2" charset="-78"/>
            </a:endParaRPr>
          </a:p>
          <a:p>
            <a:endParaRPr lang="fr-FR" sz="1600" dirty="0">
              <a:solidFill>
                <a:schemeClr val="tx2"/>
              </a:solidFill>
              <a:cs typeface="Al Bayan Plain" pitchFamily="2" charset="-78"/>
            </a:endParaRPr>
          </a:p>
          <a:p>
            <a:r>
              <a:rPr lang="fr-FR" sz="1600" b="0" i="0" dirty="0">
                <a:solidFill>
                  <a:srgbClr val="374151"/>
                </a:solidFill>
                <a:effectLst/>
                <a:latin typeface="Söhne"/>
              </a:rPr>
              <a:t>Il y a eu deux importantes baisses entre les périodes 2000-2004 et 2010-2015. Pour obtenir une référence utile, il est possible de se baser sur la moyenne de l'année 2016, qui est la plus complète dans notre jeu de données.</a:t>
            </a:r>
          </a:p>
          <a:p>
            <a:endParaRPr lang="fr-FR" sz="1600" dirty="0">
              <a:solidFill>
                <a:schemeClr val="tx2"/>
              </a:solidFill>
              <a:cs typeface="Al Bayan Plain" pitchFamily="2" charset="-78"/>
            </a:endParaRPr>
          </a:p>
          <a:p>
            <a:r>
              <a:rPr lang="fr-FR" sz="1600" dirty="0">
                <a:solidFill>
                  <a:schemeClr val="tx2"/>
                </a:solidFill>
                <a:cs typeface="Al Bayan Plain" pitchFamily="2" charset="-78"/>
              </a:rPr>
              <a:t>Stabilité politique moyenne en 2016: -0,09</a:t>
            </a:r>
          </a:p>
        </p:txBody>
      </p:sp>
      <p:pic>
        <p:nvPicPr>
          <p:cNvPr id="6" name="Image 5">
            <a:extLst>
              <a:ext uri="{FF2B5EF4-FFF2-40B4-BE49-F238E27FC236}">
                <a16:creationId xmlns:a16="http://schemas.microsoft.com/office/drawing/2014/main" id="{7299C9CA-34E8-9848-9781-13FA408EE226}"/>
              </a:ext>
            </a:extLst>
          </p:cNvPr>
          <p:cNvPicPr>
            <a:picLocks noChangeAspect="1"/>
          </p:cNvPicPr>
          <p:nvPr/>
        </p:nvPicPr>
        <p:blipFill>
          <a:blip r:embed="rId2"/>
          <a:stretch>
            <a:fillRect/>
          </a:stretch>
        </p:blipFill>
        <p:spPr>
          <a:xfrm>
            <a:off x="1937948" y="761999"/>
            <a:ext cx="3974942" cy="5517777"/>
          </a:xfrm>
          <a:prstGeom prst="rect">
            <a:avLst/>
          </a:prstGeom>
        </p:spPr>
      </p:pic>
      <p:sp>
        <p:nvSpPr>
          <p:cNvPr id="7" name="Espace réservé du numéro de diapositive 6">
            <a:extLst>
              <a:ext uri="{FF2B5EF4-FFF2-40B4-BE49-F238E27FC236}">
                <a16:creationId xmlns:a16="http://schemas.microsoft.com/office/drawing/2014/main" id="{349242CB-09E5-F807-19FF-9D34114525D3}"/>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300733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1675B17-99B7-C0C7-C31A-09B1659D81EC}"/>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a:t>Création de service</a:t>
            </a:r>
          </a:p>
        </p:txBody>
      </p:sp>
      <p:sp>
        <p:nvSpPr>
          <p:cNvPr id="6" name="ZoneTexte 5">
            <a:extLst>
              <a:ext uri="{FF2B5EF4-FFF2-40B4-BE49-F238E27FC236}">
                <a16:creationId xmlns:a16="http://schemas.microsoft.com/office/drawing/2014/main" id="{F21CBD9E-9240-6BBD-9FE5-1F3BAE488AFA}"/>
              </a:ext>
            </a:extLst>
          </p:cNvPr>
          <p:cNvSpPr txBox="1"/>
          <p:nvPr/>
        </p:nvSpPr>
        <p:spPr>
          <a:xfrm>
            <a:off x="289249" y="2510395"/>
            <a:ext cx="4016116" cy="3274586"/>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fr-FR" sz="1500" dirty="0">
                <a:solidFill>
                  <a:srgbClr val="FFFFFF"/>
                </a:solidFill>
              </a:rPr>
              <a:t>Conseil:</a:t>
            </a:r>
          </a:p>
          <a:p>
            <a:pPr indent="-182880" defTabSz="914400">
              <a:lnSpc>
                <a:spcPct val="90000"/>
              </a:lnSpc>
              <a:spcAft>
                <a:spcPts val="600"/>
              </a:spcAft>
              <a:buClr>
                <a:schemeClr val="accent1"/>
              </a:buClr>
              <a:buFont typeface="Wingdings 2" pitchFamily="18" charset="2"/>
              <a:buChar char=""/>
            </a:pPr>
            <a:r>
              <a:rPr lang="fr-FR" sz="1500" dirty="0">
                <a:solidFill>
                  <a:srgbClr val="FFFFFF"/>
                </a:solidFill>
              </a:rPr>
              <a:t>On peut adapter les filtres en ce basant sur les indicateurs moyen au niveau Mondial ou </a:t>
            </a:r>
            <a:r>
              <a:rPr lang="fr-FR" sz="1500" dirty="0" err="1">
                <a:solidFill>
                  <a:srgbClr val="FFFFFF"/>
                </a:solidFill>
              </a:rPr>
              <a:t>regional</a:t>
            </a:r>
            <a:r>
              <a:rPr lang="fr-FR" sz="1500" dirty="0">
                <a:solidFill>
                  <a:srgbClr val="FFFFFF"/>
                </a:solidFill>
              </a:rPr>
              <a:t>.</a:t>
            </a:r>
          </a:p>
          <a:p>
            <a:pPr indent="-182880" defTabSz="914400">
              <a:lnSpc>
                <a:spcPct val="90000"/>
              </a:lnSpc>
              <a:spcAft>
                <a:spcPts val="600"/>
              </a:spcAft>
              <a:buClr>
                <a:schemeClr val="accent1"/>
              </a:buClr>
              <a:buFont typeface="Wingdings 2" pitchFamily="18" charset="2"/>
              <a:buChar char=""/>
            </a:pPr>
            <a:endParaRPr lang="fr-FR" sz="1500" dirty="0">
              <a:solidFill>
                <a:srgbClr val="FFFFFF"/>
              </a:solidFill>
            </a:endParaRPr>
          </a:p>
          <a:p>
            <a:pPr indent="-182880" defTabSz="914400">
              <a:lnSpc>
                <a:spcPct val="90000"/>
              </a:lnSpc>
              <a:spcAft>
                <a:spcPts val="600"/>
              </a:spcAft>
              <a:buClr>
                <a:schemeClr val="accent1"/>
              </a:buClr>
              <a:buFont typeface="Wingdings 2" pitchFamily="18" charset="2"/>
              <a:buChar char=""/>
            </a:pPr>
            <a:r>
              <a:rPr lang="fr-FR" sz="1500" dirty="0">
                <a:solidFill>
                  <a:srgbClr val="FFFFFF"/>
                </a:solidFill>
              </a:rPr>
              <a:t>Clés de lecture: </a:t>
            </a:r>
            <a:r>
              <a:rPr lang="fr-FR" sz="1500" b="0" i="0" dirty="0">
                <a:solidFill>
                  <a:srgbClr val="FFFFFF"/>
                </a:solidFill>
                <a:effectLst/>
              </a:rPr>
              <a:t>Il est important d'analyser l'évolution politique de chaque pays de la liste</a:t>
            </a:r>
            <a:r>
              <a:rPr lang="fr-FR" sz="1500" dirty="0">
                <a:solidFill>
                  <a:srgbClr val="FFFFFF"/>
                </a:solidFill>
              </a:rPr>
              <a:t>.</a:t>
            </a:r>
          </a:p>
          <a:p>
            <a:pPr indent="-182880" defTabSz="914400">
              <a:lnSpc>
                <a:spcPct val="90000"/>
              </a:lnSpc>
              <a:spcAft>
                <a:spcPts val="600"/>
              </a:spcAft>
              <a:buClr>
                <a:schemeClr val="accent1"/>
              </a:buClr>
              <a:buFont typeface="Wingdings 2" pitchFamily="18" charset="2"/>
              <a:buChar char=""/>
            </a:pPr>
            <a:r>
              <a:rPr lang="fr-FR" sz="1500" dirty="0">
                <a:solidFill>
                  <a:srgbClr val="FFFFFF"/>
                </a:solidFill>
              </a:rPr>
              <a:t>Si la création de service doit ce passer en zone urbaine alors il est important </a:t>
            </a:r>
            <a:r>
              <a:rPr lang="fr-FR" sz="1500" b="0" i="0" dirty="0">
                <a:solidFill>
                  <a:srgbClr val="FFFFFF"/>
                </a:solidFill>
                <a:effectLst/>
              </a:rPr>
              <a:t>que le pourcentage de personnes vivant en zone urbaine soit supérieur au pourcentage de la population ayant accès à des infrastructures de base.</a:t>
            </a:r>
            <a:endParaRPr lang="fr-FR" sz="1500" dirty="0">
              <a:solidFill>
                <a:srgbClr val="FFFFFF"/>
              </a:solidFill>
            </a:endParaRPr>
          </a:p>
        </p:txBody>
      </p:sp>
      <p:pic>
        <p:nvPicPr>
          <p:cNvPr id="4" name="Image 3">
            <a:extLst>
              <a:ext uri="{FF2B5EF4-FFF2-40B4-BE49-F238E27FC236}">
                <a16:creationId xmlns:a16="http://schemas.microsoft.com/office/drawing/2014/main" id="{2508CFA6-004A-5E22-9B08-10EFC0455BF3}"/>
              </a:ext>
            </a:extLst>
          </p:cNvPr>
          <p:cNvPicPr>
            <a:picLocks noChangeAspect="1"/>
          </p:cNvPicPr>
          <p:nvPr/>
        </p:nvPicPr>
        <p:blipFill>
          <a:blip r:embed="rId2"/>
          <a:stretch>
            <a:fillRect/>
          </a:stretch>
        </p:blipFill>
        <p:spPr>
          <a:xfrm>
            <a:off x="5137463" y="1628732"/>
            <a:ext cx="6193767" cy="3592384"/>
          </a:xfrm>
          <a:prstGeom prst="rect">
            <a:avLst/>
          </a:prstGeom>
        </p:spPr>
      </p:pic>
      <p:sp>
        <p:nvSpPr>
          <p:cNvPr id="7" name="Espace réservé du numéro de diapositive 6">
            <a:extLst>
              <a:ext uri="{FF2B5EF4-FFF2-40B4-BE49-F238E27FC236}">
                <a16:creationId xmlns:a16="http://schemas.microsoft.com/office/drawing/2014/main" id="{349242CB-09E5-F807-19FF-9D34114525D3}"/>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6D22F896-40B5-4ADD-8801-0D06FADFA095}" type="slidenum">
              <a:rPr lang="en-US" b="1" kern="1200" dirty="0">
                <a:solidFill>
                  <a:schemeClr val="accent1"/>
                </a:solidFill>
                <a:latin typeface="+mn-lt"/>
                <a:ea typeface="+mn-ea"/>
                <a:cs typeface="+mn-cs"/>
              </a:rPr>
              <a:pPr>
                <a:spcAft>
                  <a:spcPts val="600"/>
                </a:spcAft>
              </a:pPr>
              <a:t>12</a:t>
            </a:fld>
            <a:endParaRPr lang="en-US" b="1" kern="1200" dirty="0">
              <a:solidFill>
                <a:schemeClr val="accent1"/>
              </a:solidFill>
              <a:latin typeface="+mn-lt"/>
              <a:ea typeface="+mn-ea"/>
              <a:cs typeface="+mn-cs"/>
            </a:endParaRPr>
          </a:p>
        </p:txBody>
      </p:sp>
    </p:spTree>
    <p:extLst>
      <p:ext uri="{BB962C8B-B14F-4D97-AF65-F5344CB8AC3E}">
        <p14:creationId xmlns:p14="http://schemas.microsoft.com/office/powerpoint/2010/main" val="329372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1675B17-99B7-C0C7-C31A-09B1659D81EC}"/>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a:t>Modernisation</a:t>
            </a:r>
          </a:p>
        </p:txBody>
      </p:sp>
      <p:sp>
        <p:nvSpPr>
          <p:cNvPr id="6" name="ZoneTexte 5">
            <a:extLst>
              <a:ext uri="{FF2B5EF4-FFF2-40B4-BE49-F238E27FC236}">
                <a16:creationId xmlns:a16="http://schemas.microsoft.com/office/drawing/2014/main" id="{B02DCDB2-6A92-C80B-B8C2-1B8DE1802B0F}"/>
              </a:ext>
            </a:extLst>
          </p:cNvPr>
          <p:cNvSpPr txBox="1"/>
          <p:nvPr/>
        </p:nvSpPr>
        <p:spPr>
          <a:xfrm>
            <a:off x="289249" y="2510395"/>
            <a:ext cx="4016116" cy="3274586"/>
          </a:xfrm>
          <a:prstGeom prst="rect">
            <a:avLst/>
          </a:prstGeom>
        </p:spPr>
        <p:txBody>
          <a:bodyPr vert="horz" lIns="91440" tIns="45720" rIns="91440" bIns="45720" rtlCol="0" anchor="t">
            <a:normAutofit/>
          </a:bodyPr>
          <a:lstStyle/>
          <a:p>
            <a:pPr defTabSz="914400">
              <a:lnSpc>
                <a:spcPct val="90000"/>
              </a:lnSpc>
              <a:spcAft>
                <a:spcPts val="600"/>
              </a:spcAft>
              <a:buClr>
                <a:schemeClr val="accent1"/>
              </a:buClr>
            </a:pPr>
            <a:r>
              <a:rPr lang="en-US" dirty="0" err="1">
                <a:solidFill>
                  <a:srgbClr val="FFFFFF"/>
                </a:solidFill>
              </a:rPr>
              <a:t>Clés</a:t>
            </a:r>
            <a:r>
              <a:rPr lang="en-US" dirty="0">
                <a:solidFill>
                  <a:srgbClr val="FFFFFF"/>
                </a:solidFill>
              </a:rPr>
              <a:t> de lecture: </a:t>
            </a:r>
          </a:p>
          <a:p>
            <a:pPr defTabSz="914400">
              <a:lnSpc>
                <a:spcPct val="90000"/>
              </a:lnSpc>
              <a:spcAft>
                <a:spcPts val="600"/>
              </a:spcAft>
              <a:buClr>
                <a:schemeClr val="accent1"/>
              </a:buClr>
            </a:pPr>
            <a:r>
              <a:rPr lang="fr-FR" b="0" i="0" dirty="0">
                <a:solidFill>
                  <a:schemeClr val="bg1"/>
                </a:solidFill>
                <a:effectLst/>
                <a:latin typeface="Söhne"/>
              </a:rPr>
              <a:t>pays qui ont un taux élevé de population ayant accès à des services de base, sachant que la moyenne mondiale est de 86%, mais dont l'accès de la population aux infrastructures sur reste relativement faible.</a:t>
            </a:r>
            <a:endParaRPr lang="en-US" dirty="0">
              <a:solidFill>
                <a:schemeClr val="bg1"/>
              </a:solidFill>
            </a:endParaRPr>
          </a:p>
        </p:txBody>
      </p:sp>
      <p:pic>
        <p:nvPicPr>
          <p:cNvPr id="9" name="Image 8">
            <a:extLst>
              <a:ext uri="{FF2B5EF4-FFF2-40B4-BE49-F238E27FC236}">
                <a16:creationId xmlns:a16="http://schemas.microsoft.com/office/drawing/2014/main" id="{CC1272D8-52D0-118F-CD21-B3B04949C080}"/>
              </a:ext>
            </a:extLst>
          </p:cNvPr>
          <p:cNvPicPr>
            <a:picLocks noChangeAspect="1"/>
          </p:cNvPicPr>
          <p:nvPr/>
        </p:nvPicPr>
        <p:blipFill>
          <a:blip r:embed="rId2"/>
          <a:stretch>
            <a:fillRect/>
          </a:stretch>
        </p:blipFill>
        <p:spPr>
          <a:xfrm>
            <a:off x="5137463" y="1636475"/>
            <a:ext cx="6193767" cy="3576898"/>
          </a:xfrm>
          <a:prstGeom prst="rect">
            <a:avLst/>
          </a:prstGeom>
        </p:spPr>
      </p:pic>
      <p:sp>
        <p:nvSpPr>
          <p:cNvPr id="7" name="Espace réservé du numéro de diapositive 6">
            <a:extLst>
              <a:ext uri="{FF2B5EF4-FFF2-40B4-BE49-F238E27FC236}">
                <a16:creationId xmlns:a16="http://schemas.microsoft.com/office/drawing/2014/main" id="{349242CB-09E5-F807-19FF-9D34114525D3}"/>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6D22F896-40B5-4ADD-8801-0D06FADFA095}" type="slidenum">
              <a:rPr lang="en-US" b="1" kern="1200" dirty="0">
                <a:solidFill>
                  <a:schemeClr val="accent1"/>
                </a:solidFill>
                <a:latin typeface="+mn-lt"/>
                <a:ea typeface="+mn-ea"/>
                <a:cs typeface="+mn-cs"/>
              </a:rPr>
              <a:pPr>
                <a:spcAft>
                  <a:spcPts val="600"/>
                </a:spcAft>
              </a:pPr>
              <a:t>13</a:t>
            </a:fld>
            <a:endParaRPr lang="en-US" b="1" kern="1200" dirty="0">
              <a:solidFill>
                <a:schemeClr val="accent1"/>
              </a:solidFill>
              <a:latin typeface="+mn-lt"/>
              <a:ea typeface="+mn-ea"/>
              <a:cs typeface="+mn-cs"/>
            </a:endParaRPr>
          </a:p>
        </p:txBody>
      </p:sp>
    </p:spTree>
    <p:extLst>
      <p:ext uri="{BB962C8B-B14F-4D97-AF65-F5344CB8AC3E}">
        <p14:creationId xmlns:p14="http://schemas.microsoft.com/office/powerpoint/2010/main" val="270307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1675B17-99B7-C0C7-C31A-09B1659D81EC}"/>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a:t>Consulting</a:t>
            </a:r>
          </a:p>
        </p:txBody>
      </p:sp>
      <p:sp>
        <p:nvSpPr>
          <p:cNvPr id="3" name="ZoneTexte 2">
            <a:extLst>
              <a:ext uri="{FF2B5EF4-FFF2-40B4-BE49-F238E27FC236}">
                <a16:creationId xmlns:a16="http://schemas.microsoft.com/office/drawing/2014/main" id="{62015E39-0117-87E1-D4E2-D2DCD46FFB14}"/>
              </a:ext>
            </a:extLst>
          </p:cNvPr>
          <p:cNvSpPr txBox="1"/>
          <p:nvPr/>
        </p:nvSpPr>
        <p:spPr>
          <a:xfrm>
            <a:off x="289249" y="2510395"/>
            <a:ext cx="4016116" cy="3274586"/>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fr-FR" b="0" i="0" dirty="0">
                <a:solidFill>
                  <a:schemeClr val="bg1"/>
                </a:solidFill>
                <a:effectLst/>
                <a:latin typeface="Söhne"/>
              </a:rPr>
              <a:t>Pour évaluer la politique des pays en matière d'accès à l'eau potable, il est important de prendre en compte deux indicateurs clés : le taux de mortalité lié à l'eau potable et le pourcentage de la population ayant accès à des services de base. En général, un taux de mortalité faible et un pourcentage élevé de la population ayant accès à des services de base indiquent une politique efficace en la matière.</a:t>
            </a:r>
            <a:endParaRPr lang="en-US" dirty="0">
              <a:solidFill>
                <a:schemeClr val="bg1"/>
              </a:solidFill>
            </a:endParaRPr>
          </a:p>
        </p:txBody>
      </p:sp>
      <p:pic>
        <p:nvPicPr>
          <p:cNvPr id="9" name="Image 8">
            <a:extLst>
              <a:ext uri="{FF2B5EF4-FFF2-40B4-BE49-F238E27FC236}">
                <a16:creationId xmlns:a16="http://schemas.microsoft.com/office/drawing/2014/main" id="{233383A3-BD3F-EB06-8D4A-D5D2D59BCA98}"/>
              </a:ext>
            </a:extLst>
          </p:cNvPr>
          <p:cNvPicPr>
            <a:picLocks noChangeAspect="1"/>
          </p:cNvPicPr>
          <p:nvPr/>
        </p:nvPicPr>
        <p:blipFill>
          <a:blip r:embed="rId2"/>
          <a:stretch>
            <a:fillRect/>
          </a:stretch>
        </p:blipFill>
        <p:spPr>
          <a:xfrm>
            <a:off x="5137463" y="1597763"/>
            <a:ext cx="6193767" cy="3654321"/>
          </a:xfrm>
          <a:prstGeom prst="rect">
            <a:avLst/>
          </a:prstGeom>
        </p:spPr>
      </p:pic>
      <p:sp>
        <p:nvSpPr>
          <p:cNvPr id="7" name="Espace réservé du numéro de diapositive 6">
            <a:extLst>
              <a:ext uri="{FF2B5EF4-FFF2-40B4-BE49-F238E27FC236}">
                <a16:creationId xmlns:a16="http://schemas.microsoft.com/office/drawing/2014/main" id="{349242CB-09E5-F807-19FF-9D34114525D3}"/>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6D22F896-40B5-4ADD-8801-0D06FADFA095}" type="slidenum">
              <a:rPr lang="en-US" b="1" kern="1200" dirty="0">
                <a:solidFill>
                  <a:schemeClr val="accent1"/>
                </a:solidFill>
                <a:latin typeface="+mn-lt"/>
                <a:ea typeface="+mn-ea"/>
                <a:cs typeface="+mn-cs"/>
              </a:rPr>
              <a:pPr>
                <a:spcAft>
                  <a:spcPts val="600"/>
                </a:spcAft>
              </a:pPr>
              <a:t>14</a:t>
            </a:fld>
            <a:endParaRPr lang="en-US" b="1" kern="1200" dirty="0">
              <a:solidFill>
                <a:schemeClr val="accent1"/>
              </a:solidFill>
              <a:latin typeface="+mn-lt"/>
              <a:ea typeface="+mn-ea"/>
              <a:cs typeface="+mn-cs"/>
            </a:endParaRPr>
          </a:p>
        </p:txBody>
      </p:sp>
    </p:spTree>
    <p:extLst>
      <p:ext uri="{BB962C8B-B14F-4D97-AF65-F5344CB8AC3E}">
        <p14:creationId xmlns:p14="http://schemas.microsoft.com/office/powerpoint/2010/main" val="197254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13">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15">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3" name="Rectangle 1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1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3EFF0769-BE83-9A38-A5CE-78544F553E4C}"/>
              </a:ext>
            </a:extLst>
          </p:cNvPr>
          <p:cNvSpPr txBox="1"/>
          <p:nvPr/>
        </p:nvSpPr>
        <p:spPr>
          <a:xfrm>
            <a:off x="177354" y="1683144"/>
            <a:ext cx="3443589" cy="34917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spc="-60" dirty="0">
                <a:solidFill>
                  <a:srgbClr val="FFFFFF"/>
                </a:solidFill>
                <a:latin typeface="+mj-lt"/>
                <a:ea typeface="+mj-ea"/>
                <a:cs typeface="+mj-cs"/>
              </a:rPr>
              <a:t>Presentation du </a:t>
            </a:r>
            <a:r>
              <a:rPr lang="fr-FR" sz="3600" cap="all" spc="-60" dirty="0">
                <a:solidFill>
                  <a:srgbClr val="FFFFFF"/>
                </a:solidFill>
                <a:latin typeface="+mj-lt"/>
                <a:ea typeface="+mj-ea"/>
                <a:cs typeface="+mj-cs"/>
              </a:rPr>
              <a:t>projet</a:t>
            </a:r>
          </a:p>
        </p:txBody>
      </p:sp>
      <p:sp>
        <p:nvSpPr>
          <p:cNvPr id="55" name="Freeform: Shape 2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ZoneTexte 55">
            <a:extLst>
              <a:ext uri="{FF2B5EF4-FFF2-40B4-BE49-F238E27FC236}">
                <a16:creationId xmlns:a16="http://schemas.microsoft.com/office/drawing/2014/main" id="{80700632-2D62-10E3-91CD-C3547098962F}"/>
              </a:ext>
            </a:extLst>
          </p:cNvPr>
          <p:cNvSpPr txBox="1"/>
          <p:nvPr/>
        </p:nvSpPr>
        <p:spPr>
          <a:xfrm>
            <a:off x="4549146" y="2013991"/>
            <a:ext cx="6501820" cy="2862322"/>
          </a:xfrm>
          <a:prstGeom prst="rect">
            <a:avLst/>
          </a:prstGeom>
          <a:noFill/>
        </p:spPr>
        <p:txBody>
          <a:bodyPr wrap="square" rtlCol="0">
            <a:spAutoFit/>
          </a:bodyPr>
          <a:lstStyle/>
          <a:p>
            <a:r>
              <a:rPr lang="fr-FR" dirty="0">
                <a:solidFill>
                  <a:schemeClr val="tx2"/>
                </a:solidFill>
              </a:rPr>
              <a:t>DWFA est une ONG dont l’ambition est de fournir un accès à l’eau potable à tout le monde.</a:t>
            </a:r>
          </a:p>
          <a:p>
            <a:r>
              <a:rPr lang="fr-FR" dirty="0">
                <a:solidFill>
                  <a:schemeClr val="tx2"/>
                </a:solidFill>
              </a:rPr>
              <a:t>Les domaines d’expertises sont:</a:t>
            </a:r>
          </a:p>
          <a:p>
            <a:r>
              <a:rPr lang="fr-FR" dirty="0">
                <a:solidFill>
                  <a:schemeClr val="tx2"/>
                </a:solidFill>
              </a:rPr>
              <a:t>	- Le consulting.</a:t>
            </a:r>
          </a:p>
          <a:p>
            <a:r>
              <a:rPr lang="fr-FR" dirty="0">
                <a:solidFill>
                  <a:schemeClr val="tx2"/>
                </a:solidFill>
              </a:rPr>
              <a:t>	- La création de nouveaux services.</a:t>
            </a:r>
          </a:p>
          <a:p>
            <a:r>
              <a:rPr lang="fr-FR" dirty="0">
                <a:solidFill>
                  <a:schemeClr val="tx2"/>
                </a:solidFill>
              </a:rPr>
              <a:t>	- La modernisation de services déjà existants.</a:t>
            </a:r>
          </a:p>
          <a:p>
            <a:r>
              <a:rPr lang="fr-FR" b="0" i="0" dirty="0">
                <a:solidFill>
                  <a:srgbClr val="374151"/>
                </a:solidFill>
                <a:effectLst/>
                <a:latin typeface="Söhne"/>
              </a:rPr>
              <a:t>Afin de définir le prochain projet dans lequel DWFA va s'engager, l'ONG a besoin d'indicateurs calculés à l'échelle nationale pour les trois domaines d'expertise.</a:t>
            </a:r>
            <a:endParaRPr lang="fr-FR" dirty="0"/>
          </a:p>
          <a:p>
            <a:endParaRPr lang="fr-FR" dirty="0"/>
          </a:p>
        </p:txBody>
      </p:sp>
      <p:sp>
        <p:nvSpPr>
          <p:cNvPr id="57" name="Espace réservé du numéro de diapositive 56">
            <a:extLst>
              <a:ext uri="{FF2B5EF4-FFF2-40B4-BE49-F238E27FC236}">
                <a16:creationId xmlns:a16="http://schemas.microsoft.com/office/drawing/2014/main" id="{86FA5B4B-9025-3135-9BCE-748593599E12}"/>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5623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8" name="Rectangle 107">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0" name="Rectangle 109">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D971FC57-75B7-6C52-44FB-C098E2D6941F}"/>
              </a:ext>
            </a:extLst>
          </p:cNvPr>
          <p:cNvPicPr>
            <a:picLocks noChangeAspect="1"/>
          </p:cNvPicPr>
          <p:nvPr/>
        </p:nvPicPr>
        <p:blipFill rotWithShape="1">
          <a:blip r:embed="rId2">
            <a:duotone>
              <a:schemeClr val="bg2">
                <a:shade val="45000"/>
                <a:satMod val="135000"/>
              </a:schemeClr>
              <a:prstClr val="white"/>
            </a:duotone>
            <a:alphaModFix amt="25000"/>
          </a:blip>
          <a:srcRect t="20475" r="-1" b="-1"/>
          <a:stretch/>
        </p:blipFill>
        <p:spPr>
          <a:xfrm>
            <a:off x="20" y="1"/>
            <a:ext cx="12188932" cy="6858000"/>
          </a:xfrm>
          <a:prstGeom prst="rect">
            <a:avLst/>
          </a:prstGeom>
        </p:spPr>
      </p:pic>
      <p:sp>
        <p:nvSpPr>
          <p:cNvPr id="112" name="Rectangle 111">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3EFF0769-BE83-9A38-A5CE-78544F553E4C}"/>
              </a:ext>
            </a:extLst>
          </p:cNvPr>
          <p:cNvSpPr txBox="1"/>
          <p:nvPr/>
        </p:nvSpPr>
        <p:spPr>
          <a:xfrm>
            <a:off x="252919" y="1123837"/>
            <a:ext cx="2947482" cy="460118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spc="-60">
                <a:solidFill>
                  <a:srgbClr val="FFFFFF"/>
                </a:solidFill>
                <a:latin typeface="+mj-lt"/>
                <a:ea typeface="+mj-ea"/>
                <a:cs typeface="+mj-cs"/>
              </a:rPr>
              <a:t>Objectifs du projet</a:t>
            </a:r>
          </a:p>
        </p:txBody>
      </p:sp>
      <p:sp>
        <p:nvSpPr>
          <p:cNvPr id="100" name="ZoneTexte 2">
            <a:extLst>
              <a:ext uri="{FF2B5EF4-FFF2-40B4-BE49-F238E27FC236}">
                <a16:creationId xmlns:a16="http://schemas.microsoft.com/office/drawing/2014/main" id="{7F48F465-D2AD-3D22-81ED-F42F6C227C6A}"/>
              </a:ext>
            </a:extLst>
          </p:cNvPr>
          <p:cNvSpPr txBox="1"/>
          <p:nvPr/>
        </p:nvSpPr>
        <p:spPr>
          <a:xfrm>
            <a:off x="3869268" y="864108"/>
            <a:ext cx="7315200" cy="5120640"/>
          </a:xfrm>
          <a:prstGeom prst="rect">
            <a:avLst/>
          </a:prstGeom>
        </p:spPr>
        <p:txBody>
          <a:bodyPr vert="horz" lIns="91440" tIns="45720" rIns="91440" bIns="45720" rtlCol="0" anchor="ctr">
            <a:normAutofit/>
          </a:bodyPr>
          <a:lstStyle/>
          <a:p>
            <a:pPr defTabSz="914400">
              <a:lnSpc>
                <a:spcPct val="90000"/>
              </a:lnSpc>
              <a:spcBef>
                <a:spcPts val="1000"/>
              </a:spcBef>
              <a:buClr>
                <a:schemeClr val="accent1"/>
              </a:buClr>
            </a:pPr>
            <a:r>
              <a:rPr lang="fr-FR" b="0" i="0" dirty="0">
                <a:solidFill>
                  <a:srgbClr val="374151"/>
                </a:solidFill>
                <a:effectLst/>
                <a:latin typeface="Söhne"/>
              </a:rPr>
              <a:t>Afin de déterminer sur quel domaine d'expertise se basera le prochain projet de DWFA, il est important de comprendre l'état général de l'accès à l'eau potable à l'échelle mondiale et régionale. Pour ce faire, il est nécessaire de prendre en compte plusieurs indicateurs clés, tels que</a:t>
            </a:r>
            <a:r>
              <a:rPr lang="en-US" dirty="0">
                <a:solidFill>
                  <a:schemeClr val="tx1">
                    <a:lumMod val="65000"/>
                    <a:lumOff val="35000"/>
                  </a:schemeClr>
                </a:solidFill>
              </a:rPr>
              <a:t>:</a:t>
            </a:r>
          </a:p>
          <a:p>
            <a:pPr marL="285750" indent="-182880" defTabSz="914400">
              <a:lnSpc>
                <a:spcPct val="90000"/>
              </a:lnSpc>
              <a:spcBef>
                <a:spcPts val="1000"/>
              </a:spcBef>
              <a:buClr>
                <a:schemeClr val="accent1"/>
              </a:buClr>
              <a:buFont typeface="Wingdings 2" pitchFamily="18" charset="2"/>
              <a:buChar char=""/>
            </a:pPr>
            <a:r>
              <a:rPr lang="en-US" dirty="0">
                <a:solidFill>
                  <a:schemeClr val="tx1">
                    <a:lumMod val="65000"/>
                    <a:lumOff val="35000"/>
                  </a:schemeClr>
                </a:solidFill>
              </a:rPr>
              <a:t>La </a:t>
            </a:r>
            <a:r>
              <a:rPr lang="en-US" dirty="0" err="1">
                <a:solidFill>
                  <a:schemeClr val="tx1">
                    <a:lumMod val="65000"/>
                    <a:lumOff val="35000"/>
                  </a:schemeClr>
                </a:solidFill>
              </a:rPr>
              <a:t>mortalité</a:t>
            </a:r>
            <a:r>
              <a:rPr lang="en-US" dirty="0">
                <a:solidFill>
                  <a:schemeClr val="tx1">
                    <a:lumMod val="65000"/>
                    <a:lumOff val="35000"/>
                  </a:schemeClr>
                </a:solidFill>
              </a:rPr>
              <a:t> </a:t>
            </a:r>
            <a:r>
              <a:rPr lang="en-US" dirty="0" err="1">
                <a:solidFill>
                  <a:schemeClr val="tx1">
                    <a:lumMod val="65000"/>
                    <a:lumOff val="35000"/>
                  </a:schemeClr>
                </a:solidFill>
              </a:rPr>
              <a:t>dû</a:t>
            </a:r>
            <a:r>
              <a:rPr lang="en-US" dirty="0">
                <a:solidFill>
                  <a:schemeClr val="tx1">
                    <a:lumMod val="65000"/>
                    <a:lumOff val="35000"/>
                  </a:schemeClr>
                </a:solidFill>
              </a:rPr>
              <a:t> </a:t>
            </a:r>
            <a:r>
              <a:rPr lang="en-US" dirty="0" err="1">
                <a:solidFill>
                  <a:schemeClr val="tx1">
                    <a:lumMod val="65000"/>
                    <a:lumOff val="35000"/>
                  </a:schemeClr>
                </a:solidFill>
              </a:rPr>
              <a:t>à</a:t>
            </a:r>
            <a:r>
              <a:rPr lang="en-US" dirty="0">
                <a:solidFill>
                  <a:schemeClr val="tx1">
                    <a:lumMod val="65000"/>
                    <a:lumOff val="35000"/>
                  </a:schemeClr>
                </a:solidFill>
              </a:rPr>
              <a:t> de </a:t>
            </a:r>
            <a:r>
              <a:rPr lang="en-US" dirty="0" err="1">
                <a:solidFill>
                  <a:schemeClr val="tx1">
                    <a:lumMod val="65000"/>
                    <a:lumOff val="35000"/>
                  </a:schemeClr>
                </a:solidFill>
              </a:rPr>
              <a:t>l’eau</a:t>
            </a:r>
            <a:r>
              <a:rPr lang="en-US" dirty="0">
                <a:solidFill>
                  <a:schemeClr val="tx1">
                    <a:lumMod val="65000"/>
                    <a:lumOff val="35000"/>
                  </a:schemeClr>
                </a:solidFill>
              </a:rPr>
              <a:t> </a:t>
            </a:r>
            <a:r>
              <a:rPr lang="en-US" dirty="0" err="1">
                <a:solidFill>
                  <a:schemeClr val="tx1">
                    <a:lumMod val="65000"/>
                    <a:lumOff val="35000"/>
                  </a:schemeClr>
                </a:solidFill>
              </a:rPr>
              <a:t>insalubre</a:t>
            </a:r>
            <a:r>
              <a:rPr lang="en-US" dirty="0">
                <a:solidFill>
                  <a:schemeClr val="tx1">
                    <a:lumMod val="65000"/>
                    <a:lumOff val="35000"/>
                  </a:schemeClr>
                </a:solidFill>
              </a:rPr>
              <a:t>.</a:t>
            </a:r>
          </a:p>
          <a:p>
            <a:pPr marL="285750" indent="-182880" defTabSz="914400">
              <a:lnSpc>
                <a:spcPct val="90000"/>
              </a:lnSpc>
              <a:spcBef>
                <a:spcPts val="1000"/>
              </a:spcBef>
              <a:buClr>
                <a:schemeClr val="accent1"/>
              </a:buClr>
              <a:buFont typeface="Wingdings 2" pitchFamily="18" charset="2"/>
              <a:buChar char=""/>
            </a:pPr>
            <a:r>
              <a:rPr lang="en-US" dirty="0">
                <a:solidFill>
                  <a:schemeClr val="tx1">
                    <a:lumMod val="65000"/>
                    <a:lumOff val="35000"/>
                  </a:schemeClr>
                </a:solidFill>
              </a:rPr>
              <a:t>La </a:t>
            </a:r>
            <a:r>
              <a:rPr lang="en-US" dirty="0" err="1">
                <a:solidFill>
                  <a:schemeClr val="tx1">
                    <a:lumMod val="65000"/>
                    <a:lumOff val="35000"/>
                  </a:schemeClr>
                </a:solidFill>
              </a:rPr>
              <a:t>répartition</a:t>
            </a:r>
            <a:r>
              <a:rPr lang="en-US" dirty="0">
                <a:solidFill>
                  <a:schemeClr val="tx1">
                    <a:lumMod val="65000"/>
                    <a:lumOff val="35000"/>
                  </a:schemeClr>
                </a:solidFill>
              </a:rPr>
              <a:t> des populations (Rural, </a:t>
            </a:r>
            <a:r>
              <a:rPr lang="en-US" dirty="0" err="1">
                <a:solidFill>
                  <a:schemeClr val="tx1">
                    <a:lumMod val="65000"/>
                    <a:lumOff val="35000"/>
                  </a:schemeClr>
                </a:solidFill>
              </a:rPr>
              <a:t>Urbaine</a:t>
            </a:r>
            <a:r>
              <a:rPr lang="en-US" dirty="0">
                <a:solidFill>
                  <a:schemeClr val="tx1">
                    <a:lumMod val="65000"/>
                    <a:lumOff val="35000"/>
                  </a:schemeClr>
                </a:solidFill>
              </a:rPr>
              <a:t>).</a:t>
            </a:r>
          </a:p>
          <a:p>
            <a:pPr marL="285750" indent="-182880" defTabSz="914400">
              <a:lnSpc>
                <a:spcPct val="90000"/>
              </a:lnSpc>
              <a:spcBef>
                <a:spcPts val="1000"/>
              </a:spcBef>
              <a:buClr>
                <a:schemeClr val="accent1"/>
              </a:buClr>
              <a:buFont typeface="Wingdings 2" pitchFamily="18" charset="2"/>
              <a:buChar char=""/>
            </a:pPr>
            <a:r>
              <a:rPr lang="en-US" dirty="0">
                <a:solidFill>
                  <a:schemeClr val="tx1">
                    <a:lumMod val="65000"/>
                    <a:lumOff val="35000"/>
                  </a:schemeClr>
                </a:solidFill>
              </a:rPr>
              <a:t>La </a:t>
            </a:r>
            <a:r>
              <a:rPr lang="en-US" dirty="0" err="1">
                <a:solidFill>
                  <a:schemeClr val="tx1">
                    <a:lumMod val="65000"/>
                    <a:lumOff val="35000"/>
                  </a:schemeClr>
                </a:solidFill>
              </a:rPr>
              <a:t>stabilité</a:t>
            </a:r>
            <a:r>
              <a:rPr lang="en-US" dirty="0">
                <a:solidFill>
                  <a:schemeClr val="tx1">
                    <a:lumMod val="65000"/>
                    <a:lumOff val="35000"/>
                  </a:schemeClr>
                </a:solidFill>
              </a:rPr>
              <a:t> politique.</a:t>
            </a:r>
          </a:p>
          <a:p>
            <a:pPr marL="285750" indent="-182880" defTabSz="914400">
              <a:lnSpc>
                <a:spcPct val="90000"/>
              </a:lnSpc>
              <a:spcBef>
                <a:spcPts val="1000"/>
              </a:spcBef>
              <a:buClr>
                <a:schemeClr val="accent1"/>
              </a:buClr>
              <a:buFont typeface="Wingdings 2" pitchFamily="18" charset="2"/>
              <a:buChar char=""/>
            </a:pPr>
            <a:r>
              <a:rPr lang="en-US" dirty="0" err="1">
                <a:solidFill>
                  <a:schemeClr val="tx1">
                    <a:lumMod val="65000"/>
                    <a:lumOff val="35000"/>
                  </a:schemeClr>
                </a:solidFill>
              </a:rPr>
              <a:t>L’accès</a:t>
            </a:r>
            <a:r>
              <a:rPr lang="en-US" dirty="0">
                <a:solidFill>
                  <a:schemeClr val="tx1">
                    <a:lumMod val="65000"/>
                    <a:lumOff val="35000"/>
                  </a:schemeClr>
                </a:solidFill>
              </a:rPr>
              <a:t> des populations aux services de base. </a:t>
            </a:r>
          </a:p>
          <a:p>
            <a:pPr marL="285750" indent="-182880" defTabSz="914400">
              <a:lnSpc>
                <a:spcPct val="90000"/>
              </a:lnSpc>
              <a:spcBef>
                <a:spcPts val="1000"/>
              </a:spcBef>
              <a:buClr>
                <a:schemeClr val="accent1"/>
              </a:buClr>
              <a:buFont typeface="Wingdings 2" pitchFamily="18" charset="2"/>
              <a:buChar char=""/>
            </a:pPr>
            <a:r>
              <a:rPr lang="en-US" dirty="0" err="1">
                <a:solidFill>
                  <a:schemeClr val="tx1">
                    <a:lumMod val="65000"/>
                    <a:lumOff val="35000"/>
                  </a:schemeClr>
                </a:solidFill>
              </a:rPr>
              <a:t>L’évolution</a:t>
            </a:r>
            <a:r>
              <a:rPr lang="en-US" dirty="0">
                <a:solidFill>
                  <a:schemeClr val="tx1">
                    <a:lumMod val="65000"/>
                    <a:lumOff val="35000"/>
                  </a:schemeClr>
                </a:solidFill>
              </a:rPr>
              <a:t> de </a:t>
            </a:r>
            <a:r>
              <a:rPr lang="en-US" dirty="0" err="1">
                <a:solidFill>
                  <a:schemeClr val="tx1">
                    <a:lumMod val="65000"/>
                    <a:lumOff val="35000"/>
                  </a:schemeClr>
                </a:solidFill>
              </a:rPr>
              <a:t>ces</a:t>
            </a:r>
            <a:r>
              <a:rPr lang="en-US" dirty="0">
                <a:solidFill>
                  <a:schemeClr val="tx1">
                    <a:lumMod val="65000"/>
                    <a:lumOff val="35000"/>
                  </a:schemeClr>
                </a:solidFill>
              </a:rPr>
              <a:t> </a:t>
            </a:r>
            <a:r>
              <a:rPr lang="en-US" dirty="0" err="1">
                <a:solidFill>
                  <a:schemeClr val="tx1">
                    <a:lumMod val="65000"/>
                    <a:lumOff val="35000"/>
                  </a:schemeClr>
                </a:solidFill>
              </a:rPr>
              <a:t>indicateurs</a:t>
            </a:r>
            <a:r>
              <a:rPr lang="en-US" dirty="0">
                <a:solidFill>
                  <a:schemeClr val="tx1">
                    <a:lumMod val="65000"/>
                    <a:lumOff val="35000"/>
                  </a:schemeClr>
                </a:solidFill>
              </a:rPr>
              <a:t> a travers les </a:t>
            </a:r>
            <a:r>
              <a:rPr lang="en-US" dirty="0" err="1">
                <a:solidFill>
                  <a:schemeClr val="tx1">
                    <a:lumMod val="65000"/>
                    <a:lumOff val="35000"/>
                  </a:schemeClr>
                </a:solidFill>
              </a:rPr>
              <a:t>années</a:t>
            </a:r>
            <a:r>
              <a:rPr lang="en-US" dirty="0">
                <a:solidFill>
                  <a:schemeClr val="tx1">
                    <a:lumMod val="65000"/>
                    <a:lumOff val="35000"/>
                  </a:schemeClr>
                </a:solidFill>
              </a:rPr>
              <a:t> (2000-2017)</a:t>
            </a:r>
          </a:p>
          <a:p>
            <a:pPr indent="-182880" defTabSz="914400">
              <a:lnSpc>
                <a:spcPct val="90000"/>
              </a:lnSpc>
              <a:spcBef>
                <a:spcPts val="1000"/>
              </a:spcBef>
              <a:buClr>
                <a:schemeClr val="accent1"/>
              </a:buClr>
              <a:buFont typeface="Wingdings 2" pitchFamily="18" charset="2"/>
              <a:buChar char=""/>
            </a:pPr>
            <a:endParaRPr lang="en-US" dirty="0">
              <a:solidFill>
                <a:schemeClr val="tx1">
                  <a:lumMod val="65000"/>
                  <a:lumOff val="35000"/>
                </a:schemeClr>
              </a:solidFill>
            </a:endParaRPr>
          </a:p>
          <a:p>
            <a:pPr defTabSz="914400">
              <a:lnSpc>
                <a:spcPct val="90000"/>
              </a:lnSpc>
              <a:spcBef>
                <a:spcPts val="1000"/>
              </a:spcBef>
              <a:buClr>
                <a:schemeClr val="accent1"/>
              </a:buClr>
            </a:pPr>
            <a:r>
              <a:rPr lang="fr-FR" b="0" i="0" dirty="0">
                <a:solidFill>
                  <a:srgbClr val="374151"/>
                </a:solidFill>
                <a:effectLst/>
                <a:latin typeface="Söhne"/>
              </a:rPr>
              <a:t>Ces indicateurs permettront également de déterminer les pays qui sont confrontés aux difficultés les plus importantes en matière d'accès à l'eau potable.</a:t>
            </a:r>
            <a:endParaRPr lang="en-US" dirty="0">
              <a:solidFill>
                <a:schemeClr val="tx1">
                  <a:lumMod val="65000"/>
                  <a:lumOff val="35000"/>
                </a:schemeClr>
              </a:solidFill>
            </a:endParaRPr>
          </a:p>
        </p:txBody>
      </p:sp>
      <p:sp>
        <p:nvSpPr>
          <p:cNvPr id="114" name="Rectangle 113">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ZoneTexte 8">
            <a:extLst>
              <a:ext uri="{FF2B5EF4-FFF2-40B4-BE49-F238E27FC236}">
                <a16:creationId xmlns:a16="http://schemas.microsoft.com/office/drawing/2014/main" id="{529DD1B7-0503-344B-13E6-C3FBE199318F}"/>
              </a:ext>
            </a:extLst>
          </p:cNvPr>
          <p:cNvSpPr txBox="1"/>
          <p:nvPr/>
        </p:nvSpPr>
        <p:spPr>
          <a:xfrm>
            <a:off x="4701009" y="1193574"/>
            <a:ext cx="6576591" cy="447085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a:cs typeface="Al Bayan Plain" pitchFamily="2" charset="-78"/>
            </a:endParaRPr>
          </a:p>
          <a:p>
            <a:pPr indent="-228600" defTabSz="914400">
              <a:lnSpc>
                <a:spcPct val="120000"/>
              </a:lnSpc>
              <a:spcAft>
                <a:spcPts val="600"/>
              </a:spcAft>
              <a:buClr>
                <a:schemeClr val="tx1"/>
              </a:buClr>
              <a:buFont typeface="Arial" panose="020B0604020202020204" pitchFamily="34" charset="0"/>
              <a:buChar char="•"/>
            </a:pPr>
            <a:endParaRPr lang="en-US" cap="all" dirty="0"/>
          </a:p>
        </p:txBody>
      </p:sp>
      <p:sp>
        <p:nvSpPr>
          <p:cNvPr id="5" name="Espace réservé du numéro de diapositive 4">
            <a:extLst>
              <a:ext uri="{FF2B5EF4-FFF2-40B4-BE49-F238E27FC236}">
                <a16:creationId xmlns:a16="http://schemas.microsoft.com/office/drawing/2014/main" id="{A03EF635-ED9E-6B66-19BF-9FF0CE5AB48E}"/>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87928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5">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3EFF0769-BE83-9A38-A5CE-78544F553E4C}"/>
              </a:ext>
            </a:extLst>
          </p:cNvPr>
          <p:cNvSpPr txBox="1"/>
          <p:nvPr/>
        </p:nvSpPr>
        <p:spPr>
          <a:xfrm>
            <a:off x="1069848" y="4590661"/>
            <a:ext cx="10210862" cy="106569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900" cap="all" spc="-100" dirty="0">
                <a:solidFill>
                  <a:srgbClr val="FFFFFF"/>
                </a:solidFill>
                <a:latin typeface="+mj-lt"/>
                <a:ea typeface="+mj-ea"/>
                <a:cs typeface="+mj-cs"/>
              </a:rPr>
              <a:t>Blueprint</a:t>
            </a:r>
          </a:p>
        </p:txBody>
      </p:sp>
      <p:pic>
        <p:nvPicPr>
          <p:cNvPr id="8" name="Image 7">
            <a:extLst>
              <a:ext uri="{FF2B5EF4-FFF2-40B4-BE49-F238E27FC236}">
                <a16:creationId xmlns:a16="http://schemas.microsoft.com/office/drawing/2014/main" id="{886FFB88-D77B-16B2-D176-9DAB6EEBC665}"/>
              </a:ext>
            </a:extLst>
          </p:cNvPr>
          <p:cNvPicPr>
            <a:picLocks noChangeAspect="1"/>
          </p:cNvPicPr>
          <p:nvPr/>
        </p:nvPicPr>
        <p:blipFill rotWithShape="1">
          <a:blip r:embed="rId2"/>
          <a:srcRect l="34487" t="16279" r="25431" b="12285"/>
          <a:stretch/>
        </p:blipFill>
        <p:spPr>
          <a:xfrm>
            <a:off x="1862160" y="484632"/>
            <a:ext cx="3193055" cy="3556755"/>
          </a:xfrm>
          <a:prstGeom prst="rect">
            <a:avLst/>
          </a:prstGeom>
          <a:scene3d>
            <a:camera prst="orthographicFront"/>
            <a:lightRig rig="threePt" dir="t">
              <a:rot lat="0" lon="0" rev="2700000"/>
            </a:lightRig>
          </a:scene3d>
          <a:sp3d contourW="6350">
            <a:bevelT h="38100"/>
            <a:contourClr>
              <a:srgbClr val="C0C0C0"/>
            </a:contourClr>
          </a:sp3d>
        </p:spPr>
      </p:pic>
      <p:pic>
        <p:nvPicPr>
          <p:cNvPr id="11" name="Image 10" descr="Une image contenant table&#10;&#10;Description générée automatiquement">
            <a:extLst>
              <a:ext uri="{FF2B5EF4-FFF2-40B4-BE49-F238E27FC236}">
                <a16:creationId xmlns:a16="http://schemas.microsoft.com/office/drawing/2014/main" id="{6ABA8309-07FC-5B0A-AB68-E827A85A3F36}"/>
              </a:ext>
            </a:extLst>
          </p:cNvPr>
          <p:cNvPicPr>
            <a:picLocks noChangeAspect="1"/>
          </p:cNvPicPr>
          <p:nvPr/>
        </p:nvPicPr>
        <p:blipFill rotWithShape="1">
          <a:blip r:embed="rId3"/>
          <a:srcRect l="37092" t="26577" r="25846" b="12367"/>
          <a:stretch/>
        </p:blipFill>
        <p:spPr>
          <a:xfrm>
            <a:off x="7006105" y="484632"/>
            <a:ext cx="3454413" cy="3556755"/>
          </a:xfrm>
          <a:prstGeom prst="rect">
            <a:avLst/>
          </a:prstGeom>
          <a:scene3d>
            <a:camera prst="orthographicFront"/>
            <a:lightRig rig="threePt" dir="t">
              <a:rot lat="0" lon="0" rev="2700000"/>
            </a:lightRig>
          </a:scene3d>
          <a:sp3d contourW="6350">
            <a:bevelT h="38100"/>
            <a:contourClr>
              <a:srgbClr val="C0C0C0"/>
            </a:contourClr>
          </a:sp3d>
        </p:spPr>
      </p:pic>
      <p:sp>
        <p:nvSpPr>
          <p:cNvPr id="9" name="ZoneTexte 8">
            <a:extLst>
              <a:ext uri="{FF2B5EF4-FFF2-40B4-BE49-F238E27FC236}">
                <a16:creationId xmlns:a16="http://schemas.microsoft.com/office/drawing/2014/main" id="{529DD1B7-0503-344B-13E6-C3FBE199318F}"/>
              </a:ext>
            </a:extLst>
          </p:cNvPr>
          <p:cNvSpPr txBox="1"/>
          <p:nvPr/>
        </p:nvSpPr>
        <p:spPr>
          <a:xfrm>
            <a:off x="4701009" y="1193574"/>
            <a:ext cx="6576591" cy="447085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dirty="0">
              <a:cs typeface="Al Bayan Plain" pitchFamily="2" charset="-78"/>
            </a:endParaRPr>
          </a:p>
          <a:p>
            <a:pPr indent="-228600" defTabSz="914400">
              <a:lnSpc>
                <a:spcPct val="120000"/>
              </a:lnSpc>
              <a:spcAft>
                <a:spcPts val="600"/>
              </a:spcAft>
              <a:buClr>
                <a:schemeClr val="tx1"/>
              </a:buClr>
              <a:buFont typeface="Arial" panose="020B0604020202020204" pitchFamily="34" charset="0"/>
              <a:buChar char="•"/>
            </a:pPr>
            <a:endParaRPr lang="en-US" cap="all" dirty="0"/>
          </a:p>
        </p:txBody>
      </p:sp>
      <p:sp>
        <p:nvSpPr>
          <p:cNvPr id="14" name="Espace réservé du numéro de diapositive 13">
            <a:extLst>
              <a:ext uri="{FF2B5EF4-FFF2-40B4-BE49-F238E27FC236}">
                <a16:creationId xmlns:a16="http://schemas.microsoft.com/office/drawing/2014/main" id="{47D13E98-D87D-1344-BEB9-A493D6B30A3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08214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8" name="Rectangle 107">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0" name="Rectangle 109">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D971FC57-75B7-6C52-44FB-C098E2D6941F}"/>
              </a:ext>
            </a:extLst>
          </p:cNvPr>
          <p:cNvPicPr>
            <a:picLocks noChangeAspect="1"/>
          </p:cNvPicPr>
          <p:nvPr/>
        </p:nvPicPr>
        <p:blipFill rotWithShape="1">
          <a:blip r:embed="rId2">
            <a:duotone>
              <a:schemeClr val="bg2">
                <a:shade val="45000"/>
                <a:satMod val="135000"/>
              </a:schemeClr>
              <a:prstClr val="white"/>
            </a:duotone>
            <a:alphaModFix amt="25000"/>
          </a:blip>
          <a:srcRect t="20475" r="-1" b="-1"/>
          <a:stretch/>
        </p:blipFill>
        <p:spPr>
          <a:xfrm>
            <a:off x="20" y="1"/>
            <a:ext cx="12188932" cy="6858000"/>
          </a:xfrm>
          <a:prstGeom prst="rect">
            <a:avLst/>
          </a:prstGeom>
        </p:spPr>
      </p:pic>
      <p:sp>
        <p:nvSpPr>
          <p:cNvPr id="112" name="Rectangle 111">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3EFF0769-BE83-9A38-A5CE-78544F553E4C}"/>
              </a:ext>
            </a:extLst>
          </p:cNvPr>
          <p:cNvSpPr txBox="1"/>
          <p:nvPr/>
        </p:nvSpPr>
        <p:spPr>
          <a:xfrm>
            <a:off x="252919" y="1123837"/>
            <a:ext cx="2947482" cy="460118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endParaRPr lang="en-US" sz="3600" cap="all" spc="-60" dirty="0">
              <a:solidFill>
                <a:srgbClr val="FFFFFF"/>
              </a:solidFill>
              <a:latin typeface="+mj-lt"/>
              <a:ea typeface="+mj-ea"/>
              <a:cs typeface="+mj-cs"/>
            </a:endParaRPr>
          </a:p>
        </p:txBody>
      </p:sp>
      <p:sp>
        <p:nvSpPr>
          <p:cNvPr id="114" name="Rectangle 113">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ZoneTexte 8">
            <a:extLst>
              <a:ext uri="{FF2B5EF4-FFF2-40B4-BE49-F238E27FC236}">
                <a16:creationId xmlns:a16="http://schemas.microsoft.com/office/drawing/2014/main" id="{529DD1B7-0503-344B-13E6-C3FBE199318F}"/>
              </a:ext>
            </a:extLst>
          </p:cNvPr>
          <p:cNvSpPr txBox="1"/>
          <p:nvPr/>
        </p:nvSpPr>
        <p:spPr>
          <a:xfrm>
            <a:off x="4701009" y="1193574"/>
            <a:ext cx="6576591" cy="447085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a:cs typeface="Al Bayan Plain" pitchFamily="2" charset="-78"/>
            </a:endParaRPr>
          </a:p>
          <a:p>
            <a:pPr indent="-228600" defTabSz="914400">
              <a:lnSpc>
                <a:spcPct val="120000"/>
              </a:lnSpc>
              <a:spcAft>
                <a:spcPts val="600"/>
              </a:spcAft>
              <a:buClr>
                <a:schemeClr val="tx1"/>
              </a:buClr>
              <a:buFont typeface="Arial" panose="020B0604020202020204" pitchFamily="34" charset="0"/>
              <a:buChar char="•"/>
            </a:pPr>
            <a:endParaRPr lang="en-US" cap="all" dirty="0"/>
          </a:p>
        </p:txBody>
      </p:sp>
      <p:pic>
        <p:nvPicPr>
          <p:cNvPr id="2" name="Image 1">
            <a:extLst>
              <a:ext uri="{FF2B5EF4-FFF2-40B4-BE49-F238E27FC236}">
                <a16:creationId xmlns:a16="http://schemas.microsoft.com/office/drawing/2014/main" id="{9089DF88-F341-E9CC-3D1E-FF4F59F8A7F3}"/>
              </a:ext>
            </a:extLst>
          </p:cNvPr>
          <p:cNvPicPr>
            <a:picLocks noChangeAspect="1"/>
          </p:cNvPicPr>
          <p:nvPr/>
        </p:nvPicPr>
        <p:blipFill rotWithShape="1">
          <a:blip r:embed="rId3"/>
          <a:srcRect l="14437" t="1" r="18147" b="2"/>
          <a:stretch/>
        </p:blipFill>
        <p:spPr>
          <a:xfrm>
            <a:off x="3941530" y="758951"/>
            <a:ext cx="3432217" cy="2469109"/>
          </a:xfrm>
          <a:prstGeom prst="rect">
            <a:avLst/>
          </a:prstGeom>
          <a:solidFill>
            <a:schemeClr val="tx1">
              <a:alpha val="24000"/>
            </a:schemeClr>
          </a:solidFill>
          <a:scene3d>
            <a:camera prst="orthographicFront"/>
            <a:lightRig rig="threePt" dir="t">
              <a:rot lat="0" lon="0" rev="2700000"/>
            </a:lightRig>
          </a:scene3d>
          <a:sp3d contourW="6350">
            <a:bevelT h="38100"/>
            <a:contourClr>
              <a:srgbClr val="C0C0C0"/>
            </a:contourClr>
          </a:sp3d>
        </p:spPr>
      </p:pic>
      <p:pic>
        <p:nvPicPr>
          <p:cNvPr id="3" name="Image 2" descr="Une image contenant texte&#10;&#10;Description générée automatiquement">
            <a:extLst>
              <a:ext uri="{FF2B5EF4-FFF2-40B4-BE49-F238E27FC236}">
                <a16:creationId xmlns:a16="http://schemas.microsoft.com/office/drawing/2014/main" id="{AB36A03B-6B59-CDB3-6A24-344467EC44D0}"/>
              </a:ext>
            </a:extLst>
          </p:cNvPr>
          <p:cNvPicPr>
            <a:picLocks noChangeAspect="1"/>
          </p:cNvPicPr>
          <p:nvPr/>
        </p:nvPicPr>
        <p:blipFill rotWithShape="1">
          <a:blip r:embed="rId4"/>
          <a:srcRect l="15364" r="18626" b="4"/>
          <a:stretch/>
        </p:blipFill>
        <p:spPr>
          <a:xfrm>
            <a:off x="3941529" y="3662683"/>
            <a:ext cx="3443589" cy="2530031"/>
          </a:xfrm>
          <a:prstGeom prst="rect">
            <a:avLst/>
          </a:prstGeom>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686F97F5-C6E0-CD01-7D0B-001A6DA14DC4}"/>
              </a:ext>
            </a:extLst>
          </p:cNvPr>
          <p:cNvPicPr>
            <a:picLocks noChangeAspect="1"/>
          </p:cNvPicPr>
          <p:nvPr/>
        </p:nvPicPr>
        <p:blipFill rotWithShape="1">
          <a:blip r:embed="rId5"/>
          <a:srcRect l="15873" t="-1" r="16548" b="4"/>
          <a:stretch/>
        </p:blipFill>
        <p:spPr>
          <a:xfrm>
            <a:off x="8125029" y="753835"/>
            <a:ext cx="3447645" cy="2474226"/>
          </a:xfrm>
          <a:prstGeom prst="rect">
            <a:avLst/>
          </a:prstGeom>
          <a:scene3d>
            <a:camera prst="orthographicFront"/>
            <a:lightRig rig="threePt" dir="t">
              <a:rot lat="0" lon="0" rev="2700000"/>
            </a:lightRig>
          </a:scene3d>
          <a:sp3d contourW="6350">
            <a:bevelT h="38100"/>
            <a:contourClr>
              <a:srgbClr val="C0C0C0"/>
            </a:contourClr>
          </a:sp3d>
        </p:spPr>
      </p:pic>
      <p:sp>
        <p:nvSpPr>
          <p:cNvPr id="7" name="ZoneTexte 6">
            <a:extLst>
              <a:ext uri="{FF2B5EF4-FFF2-40B4-BE49-F238E27FC236}">
                <a16:creationId xmlns:a16="http://schemas.microsoft.com/office/drawing/2014/main" id="{56689252-9DB7-0250-6FAE-83604A88D33C}"/>
              </a:ext>
            </a:extLst>
          </p:cNvPr>
          <p:cNvSpPr txBox="1"/>
          <p:nvPr/>
        </p:nvSpPr>
        <p:spPr>
          <a:xfrm>
            <a:off x="770010" y="2935672"/>
            <a:ext cx="1661603" cy="584775"/>
          </a:xfrm>
          <a:prstGeom prst="rect">
            <a:avLst/>
          </a:prstGeom>
          <a:noFill/>
        </p:spPr>
        <p:txBody>
          <a:bodyPr wrap="square" rtlCol="0">
            <a:spAutoFit/>
          </a:bodyPr>
          <a:lstStyle/>
          <a:p>
            <a:r>
              <a:rPr lang="fr-FR" sz="3200" dirty="0" err="1">
                <a:solidFill>
                  <a:schemeClr val="bg1"/>
                </a:solidFill>
              </a:rPr>
              <a:t>Mockup</a:t>
            </a:r>
            <a:endParaRPr lang="fr-FR" sz="3200" dirty="0">
              <a:solidFill>
                <a:schemeClr val="bg1"/>
              </a:solidFill>
            </a:endParaRPr>
          </a:p>
        </p:txBody>
      </p:sp>
      <p:sp>
        <p:nvSpPr>
          <p:cNvPr id="8" name="Espace réservé du numéro de diapositive 7">
            <a:extLst>
              <a:ext uri="{FF2B5EF4-FFF2-40B4-BE49-F238E27FC236}">
                <a16:creationId xmlns:a16="http://schemas.microsoft.com/office/drawing/2014/main" id="{1549791B-27B9-8757-5969-1C993ED3938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28930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3EFF0769-BE83-9A38-A5CE-78544F553E4C}"/>
              </a:ext>
            </a:extLst>
          </p:cNvPr>
          <p:cNvSpPr txBox="1"/>
          <p:nvPr/>
        </p:nvSpPr>
        <p:spPr>
          <a:xfrm>
            <a:off x="1608667" y="762000"/>
            <a:ext cx="7462083" cy="53340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7200" cap="all" spc="-100" dirty="0" err="1">
                <a:solidFill>
                  <a:schemeClr val="accent1"/>
                </a:solidFill>
                <a:latin typeface="+mj-lt"/>
                <a:ea typeface="+mj-ea"/>
                <a:cs typeface="+mj-cs"/>
              </a:rPr>
              <a:t>Pré-traitement</a:t>
            </a:r>
            <a:endParaRPr lang="en-US" sz="7200" cap="all" spc="-100" dirty="0">
              <a:solidFill>
                <a:schemeClr val="accent1"/>
              </a:solidFill>
              <a:latin typeface="+mj-lt"/>
              <a:ea typeface="+mj-ea"/>
              <a:cs typeface="+mj-cs"/>
            </a:endParaRPr>
          </a:p>
          <a:p>
            <a:pPr defTabSz="914400">
              <a:lnSpc>
                <a:spcPct val="90000"/>
              </a:lnSpc>
              <a:spcBef>
                <a:spcPct val="0"/>
              </a:spcBef>
              <a:spcAft>
                <a:spcPts val="600"/>
              </a:spcAft>
            </a:pPr>
            <a:r>
              <a:rPr lang="en-US" sz="7200" cap="all" spc="-100" dirty="0">
                <a:solidFill>
                  <a:schemeClr val="accent1"/>
                </a:solidFill>
                <a:latin typeface="+mj-lt"/>
                <a:ea typeface="+mj-ea"/>
                <a:cs typeface="+mj-cs"/>
              </a:rPr>
              <a:t>Des </a:t>
            </a:r>
            <a:r>
              <a:rPr lang="en-US" sz="7200" cap="all" spc="-100" dirty="0" err="1">
                <a:solidFill>
                  <a:schemeClr val="accent1"/>
                </a:solidFill>
                <a:latin typeface="+mj-lt"/>
                <a:ea typeface="+mj-ea"/>
                <a:cs typeface="+mj-cs"/>
              </a:rPr>
              <a:t>données</a:t>
            </a:r>
            <a:r>
              <a:rPr lang="en-US" sz="7200" cap="all" spc="-100" dirty="0">
                <a:solidFill>
                  <a:schemeClr val="accent1"/>
                </a:solidFill>
                <a:latin typeface="+mj-lt"/>
                <a:ea typeface="+mj-ea"/>
                <a:cs typeface="+mj-cs"/>
              </a:rPr>
              <a:t> avec python</a:t>
            </a:r>
          </a:p>
        </p:txBody>
      </p:sp>
      <p:sp>
        <p:nvSpPr>
          <p:cNvPr id="16" name="Rectangle 15">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529DD1B7-0503-344B-13E6-C3FBE199318F}"/>
              </a:ext>
            </a:extLst>
          </p:cNvPr>
          <p:cNvSpPr txBox="1"/>
          <p:nvPr/>
        </p:nvSpPr>
        <p:spPr>
          <a:xfrm>
            <a:off x="4701009" y="1193574"/>
            <a:ext cx="6576591" cy="447085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dirty="0">
              <a:cs typeface="Al Bayan Plain" pitchFamily="2" charset="-78"/>
            </a:endParaRPr>
          </a:p>
          <a:p>
            <a:pPr indent="-228600" defTabSz="914400">
              <a:lnSpc>
                <a:spcPct val="120000"/>
              </a:lnSpc>
              <a:spcAft>
                <a:spcPts val="600"/>
              </a:spcAft>
              <a:buClr>
                <a:schemeClr val="tx1"/>
              </a:buClr>
              <a:buFont typeface="Arial" panose="020B0604020202020204" pitchFamily="34" charset="0"/>
              <a:buChar char="•"/>
            </a:pPr>
            <a:endParaRPr lang="en-US" cap="all" dirty="0"/>
          </a:p>
        </p:txBody>
      </p:sp>
      <p:sp>
        <p:nvSpPr>
          <p:cNvPr id="2" name="Espace réservé du numéro de diapositive 1">
            <a:extLst>
              <a:ext uri="{FF2B5EF4-FFF2-40B4-BE49-F238E27FC236}">
                <a16:creationId xmlns:a16="http://schemas.microsoft.com/office/drawing/2014/main" id="{585CE3F5-9200-2E2F-983E-5F9ADA9D615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06412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ZoneTexte 4">
            <a:extLst>
              <a:ext uri="{FF2B5EF4-FFF2-40B4-BE49-F238E27FC236}">
                <a16:creationId xmlns:a16="http://schemas.microsoft.com/office/drawing/2014/main" id="{F789D814-0860-C894-B83E-7F12C5905F45}"/>
              </a:ext>
            </a:extLst>
          </p:cNvPr>
          <p:cNvSpPr txBox="1"/>
          <p:nvPr/>
        </p:nvSpPr>
        <p:spPr>
          <a:xfrm>
            <a:off x="4361606" y="1683143"/>
            <a:ext cx="6627377" cy="3491713"/>
          </a:xfrm>
          <a:prstGeom prst="rect">
            <a:avLst/>
          </a:prstGeom>
        </p:spPr>
        <p:txBody>
          <a:bodyPr vert="horz" lIns="91440" tIns="45720" rIns="91440" bIns="45720" rtlCol="0" anchor="ctr">
            <a:normAutofit/>
          </a:bodyPr>
          <a:lstStyle/>
          <a:p>
            <a:pPr defTabSz="914400">
              <a:lnSpc>
                <a:spcPct val="90000"/>
              </a:lnSpc>
              <a:spcAft>
                <a:spcPts val="600"/>
              </a:spcAft>
              <a:buClr>
                <a:schemeClr val="accent1"/>
              </a:buClr>
            </a:pPr>
            <a:r>
              <a:rPr lang="fr-FR" sz="1500" dirty="0">
                <a:solidFill>
                  <a:schemeClr val="tx1">
                    <a:lumMod val="65000"/>
                    <a:lumOff val="35000"/>
                  </a:schemeClr>
                </a:solidFill>
              </a:rPr>
              <a:t>Le pré-traitement des données à été effectué dans un notebook </a:t>
            </a:r>
            <a:r>
              <a:rPr lang="fr-FR" sz="1500" dirty="0" err="1">
                <a:solidFill>
                  <a:schemeClr val="tx1">
                    <a:lumMod val="65000"/>
                    <a:lumOff val="35000"/>
                  </a:schemeClr>
                </a:solidFill>
              </a:rPr>
              <a:t>Jupyter</a:t>
            </a:r>
            <a:r>
              <a:rPr lang="fr-FR" sz="1500" dirty="0">
                <a:solidFill>
                  <a:schemeClr val="tx1">
                    <a:lumMod val="65000"/>
                    <a:lumOff val="35000"/>
                  </a:schemeClr>
                </a:solidFill>
              </a:rPr>
              <a:t>.</a:t>
            </a:r>
          </a:p>
          <a:p>
            <a:pPr defTabSz="914400">
              <a:lnSpc>
                <a:spcPct val="90000"/>
              </a:lnSpc>
              <a:spcAft>
                <a:spcPts val="600"/>
              </a:spcAft>
              <a:buClr>
                <a:schemeClr val="accent1"/>
              </a:buClr>
            </a:pPr>
            <a:r>
              <a:rPr lang="fr-FR" sz="1500" dirty="0">
                <a:solidFill>
                  <a:schemeClr val="tx1">
                    <a:lumMod val="65000"/>
                    <a:lumOff val="35000"/>
                  </a:schemeClr>
                </a:solidFill>
              </a:rPr>
              <a:t>Les principales opérations qui ont étés faites sont:</a:t>
            </a:r>
          </a:p>
          <a:p>
            <a:pPr defTabSz="914400">
              <a:lnSpc>
                <a:spcPct val="90000"/>
              </a:lnSpc>
              <a:spcAft>
                <a:spcPts val="600"/>
              </a:spcAft>
              <a:buClr>
                <a:schemeClr val="accent1"/>
              </a:buClr>
            </a:pPr>
            <a:r>
              <a:rPr lang="fr-FR" sz="1500" dirty="0">
                <a:solidFill>
                  <a:schemeClr val="tx1">
                    <a:lumMod val="65000"/>
                    <a:lumOff val="35000"/>
                  </a:schemeClr>
                </a:solidFill>
              </a:rPr>
              <a:t>	- La suppression de certaines colonnes et ligne. Afin de ne garder que 	 	   les indicateurs qui  serons utilisés lors de l’analyse.</a:t>
            </a:r>
          </a:p>
          <a:p>
            <a:pPr defTabSz="914400">
              <a:lnSpc>
                <a:spcPct val="90000"/>
              </a:lnSpc>
              <a:spcAft>
                <a:spcPts val="600"/>
              </a:spcAft>
              <a:buClr>
                <a:schemeClr val="accent1"/>
              </a:buClr>
            </a:pPr>
            <a:r>
              <a:rPr lang="fr-FR" sz="1500" dirty="0">
                <a:solidFill>
                  <a:schemeClr val="tx1">
                    <a:lumMod val="65000"/>
                    <a:lumOff val="35000"/>
                  </a:schemeClr>
                </a:solidFill>
              </a:rPr>
              <a:t>	-  Ajout d’une colonne avec le % calculé par pays du taux de la 	  	   population habitant en zone urbaine.</a:t>
            </a:r>
          </a:p>
          <a:p>
            <a:pPr defTabSz="914400">
              <a:lnSpc>
                <a:spcPct val="90000"/>
              </a:lnSpc>
              <a:spcAft>
                <a:spcPts val="600"/>
              </a:spcAft>
              <a:buClr>
                <a:schemeClr val="accent1"/>
              </a:buClr>
            </a:pPr>
            <a:r>
              <a:rPr lang="fr-FR" sz="1500" dirty="0">
                <a:solidFill>
                  <a:schemeClr val="tx1">
                    <a:lumMod val="65000"/>
                    <a:lumOff val="35000"/>
                  </a:schemeClr>
                </a:solidFill>
              </a:rPr>
              <a:t>	- Une succession de fusion entre les différents fichiers.</a:t>
            </a:r>
          </a:p>
          <a:p>
            <a:pPr defTabSz="914400">
              <a:lnSpc>
                <a:spcPct val="90000"/>
              </a:lnSpc>
              <a:spcAft>
                <a:spcPts val="600"/>
              </a:spcAft>
              <a:buClr>
                <a:schemeClr val="accent1"/>
              </a:buClr>
            </a:pPr>
            <a:r>
              <a:rPr lang="fr-FR" sz="1500" dirty="0">
                <a:solidFill>
                  <a:schemeClr val="tx1">
                    <a:lumMod val="65000"/>
                    <a:lumOff val="35000"/>
                  </a:schemeClr>
                </a:solidFill>
              </a:rPr>
              <a:t>	- Exportation du nouveau data frame sous forme de fichier CSV</a:t>
            </a:r>
          </a:p>
          <a:p>
            <a:pPr indent="-182880" defTabSz="914400">
              <a:lnSpc>
                <a:spcPct val="90000"/>
              </a:lnSpc>
              <a:spcAft>
                <a:spcPts val="600"/>
              </a:spcAft>
              <a:buClr>
                <a:schemeClr val="accent1"/>
              </a:buClr>
              <a:buFont typeface="Wingdings 2" pitchFamily="18" charset="2"/>
              <a:buChar char=""/>
            </a:pPr>
            <a:endParaRPr lang="fr-FR" sz="1500" dirty="0">
              <a:solidFill>
                <a:schemeClr val="tx1">
                  <a:lumMod val="65000"/>
                  <a:lumOff val="35000"/>
                </a:schemeClr>
              </a:solidFill>
            </a:endParaRPr>
          </a:p>
          <a:p>
            <a:pPr defTabSz="914400">
              <a:lnSpc>
                <a:spcPct val="90000"/>
              </a:lnSpc>
              <a:spcAft>
                <a:spcPts val="600"/>
              </a:spcAft>
              <a:buClr>
                <a:schemeClr val="accent1"/>
              </a:buClr>
            </a:pPr>
            <a:r>
              <a:rPr lang="fr-FR" sz="1500" dirty="0">
                <a:solidFill>
                  <a:schemeClr val="tx1">
                    <a:lumMod val="65000"/>
                    <a:lumOff val="35000"/>
                  </a:schemeClr>
                </a:solidFill>
              </a:rPr>
              <a:t>À la fin du pré-traitement  il ne reste qu’un seul fichier comprenant tout les indicateurs qui vont pouvoir ensuite être analysés avec Tableau.</a:t>
            </a:r>
          </a:p>
          <a:p>
            <a:pPr defTabSz="914400">
              <a:lnSpc>
                <a:spcPct val="90000"/>
              </a:lnSpc>
              <a:spcAft>
                <a:spcPts val="600"/>
              </a:spcAft>
              <a:buClr>
                <a:schemeClr val="accent1"/>
              </a:buClr>
            </a:pPr>
            <a:r>
              <a:rPr lang="en-US" sz="1500" dirty="0">
                <a:solidFill>
                  <a:schemeClr val="tx1">
                    <a:lumMod val="65000"/>
                    <a:lumOff val="35000"/>
                  </a:schemeClr>
                </a:solidFill>
              </a:rPr>
              <a:t>	</a:t>
            </a:r>
          </a:p>
        </p:txBody>
      </p:sp>
      <p:sp>
        <p:nvSpPr>
          <p:cNvPr id="25" name="Freeform: Shape 2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Espace réservé du numéro de diapositive 5">
            <a:extLst>
              <a:ext uri="{FF2B5EF4-FFF2-40B4-BE49-F238E27FC236}">
                <a16:creationId xmlns:a16="http://schemas.microsoft.com/office/drawing/2014/main" id="{FDB0D7D6-61D9-7EA5-7998-3BD5538AC5FE}"/>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71829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486C7-4AFE-9911-BA7B-CA0E6C56283A}"/>
              </a:ext>
            </a:extLst>
          </p:cNvPr>
          <p:cNvSpPr>
            <a:spLocks noGrp="1"/>
          </p:cNvSpPr>
          <p:nvPr>
            <p:ph type="title"/>
          </p:nvPr>
        </p:nvSpPr>
        <p:spPr/>
        <p:txBody>
          <a:bodyPr/>
          <a:lstStyle/>
          <a:p>
            <a:pPr algn="ctr"/>
            <a:r>
              <a:rPr lang="fr-FR" dirty="0"/>
              <a:t>Choix de l’outil de visualisation</a:t>
            </a:r>
          </a:p>
        </p:txBody>
      </p:sp>
      <p:sp>
        <p:nvSpPr>
          <p:cNvPr id="4" name="Espace réservé du numéro de diapositive 3">
            <a:extLst>
              <a:ext uri="{FF2B5EF4-FFF2-40B4-BE49-F238E27FC236}">
                <a16:creationId xmlns:a16="http://schemas.microsoft.com/office/drawing/2014/main" id="{873ECD15-675C-A123-650A-E9A1403AD8C5}"/>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ZoneTexte 4">
            <a:extLst>
              <a:ext uri="{FF2B5EF4-FFF2-40B4-BE49-F238E27FC236}">
                <a16:creationId xmlns:a16="http://schemas.microsoft.com/office/drawing/2014/main" id="{EAB0435E-1423-F0FB-8F4C-AA93F142A039}"/>
              </a:ext>
            </a:extLst>
          </p:cNvPr>
          <p:cNvSpPr txBox="1"/>
          <p:nvPr/>
        </p:nvSpPr>
        <p:spPr>
          <a:xfrm>
            <a:off x="3829050" y="1428750"/>
            <a:ext cx="7715250" cy="4524315"/>
          </a:xfrm>
          <a:prstGeom prst="rect">
            <a:avLst/>
          </a:prstGeom>
          <a:noFill/>
        </p:spPr>
        <p:txBody>
          <a:bodyPr wrap="square" rtlCol="0">
            <a:spAutoFit/>
          </a:bodyPr>
          <a:lstStyle/>
          <a:p>
            <a:pPr algn="l"/>
            <a:r>
              <a:rPr lang="fr-FR" b="0" i="0" dirty="0">
                <a:solidFill>
                  <a:srgbClr val="374151"/>
                </a:solidFill>
                <a:effectLst/>
                <a:latin typeface="Söhne"/>
              </a:rPr>
              <a:t>Pour ce projet, nous avons dû choisir entre Power BI et Tableau comme outil de visualisation, chacun ayant ses avantages et ses inconvénients. Bien que les deux outils soient très populaires parmi les data analystes, Tableau possède actuellement plus d'utilisateurs que Power BI.</a:t>
            </a:r>
          </a:p>
          <a:p>
            <a:pPr algn="l"/>
            <a:endParaRPr lang="fr-FR" b="0" i="0" dirty="0">
              <a:solidFill>
                <a:srgbClr val="374151"/>
              </a:solidFill>
              <a:effectLst/>
              <a:latin typeface="Söhne"/>
            </a:endParaRPr>
          </a:p>
          <a:p>
            <a:pPr algn="l"/>
            <a:r>
              <a:rPr lang="fr-FR" b="0" i="0" dirty="0">
                <a:solidFill>
                  <a:srgbClr val="374151"/>
                </a:solidFill>
                <a:effectLst/>
                <a:latin typeface="Söhne"/>
              </a:rPr>
              <a:t>Power BI a l'avantage d'être un outil Microsoft, ce qui lui confère une grande facilité de connectivité avec les autres outils Microsoft. Il est également facile à prendre en main et moins cher que Tableau.</a:t>
            </a:r>
          </a:p>
          <a:p>
            <a:pPr algn="l"/>
            <a:endParaRPr lang="fr-FR" b="0" i="0" dirty="0">
              <a:solidFill>
                <a:srgbClr val="374151"/>
              </a:solidFill>
              <a:effectLst/>
              <a:latin typeface="Söhne"/>
            </a:endParaRPr>
          </a:p>
          <a:p>
            <a:pPr algn="l"/>
            <a:r>
              <a:rPr lang="fr-FR" b="0" i="0" dirty="0">
                <a:solidFill>
                  <a:srgbClr val="374151"/>
                </a:solidFill>
                <a:effectLst/>
                <a:latin typeface="Söhne"/>
              </a:rPr>
              <a:t>D'un autre côté, Tableau a une bonne connectivité avec les sources de données qui ne sont pas rattachées à Microsoft, et les performances de visualisation sont meilleures que sur Power </a:t>
            </a:r>
            <a:r>
              <a:rPr lang="fr-FR" b="0" i="0">
                <a:solidFill>
                  <a:srgbClr val="374151"/>
                </a:solidFill>
                <a:effectLst/>
                <a:latin typeface="Söhne"/>
              </a:rPr>
              <a:t>BI.</a:t>
            </a:r>
          </a:p>
          <a:p>
            <a:pPr algn="l"/>
            <a:endParaRPr lang="fr-FR" b="0" i="0" dirty="0">
              <a:solidFill>
                <a:srgbClr val="374151"/>
              </a:solidFill>
              <a:effectLst/>
              <a:latin typeface="Söhne"/>
            </a:endParaRPr>
          </a:p>
          <a:p>
            <a:pPr algn="l"/>
            <a:r>
              <a:rPr lang="fr-FR" b="0" i="0" dirty="0">
                <a:solidFill>
                  <a:srgbClr val="374151"/>
                </a:solidFill>
                <a:effectLst/>
                <a:latin typeface="Söhne"/>
              </a:rPr>
              <a:t>Pour ce projet, j'ai choisi d'utiliser Tableau car la qualité et les performances de visualisation sont meilleures.</a:t>
            </a:r>
          </a:p>
          <a:p>
            <a:r>
              <a:rPr lang="fr-FR" dirty="0"/>
              <a:t> </a:t>
            </a:r>
          </a:p>
        </p:txBody>
      </p:sp>
    </p:spTree>
    <p:extLst>
      <p:ext uri="{BB962C8B-B14F-4D97-AF65-F5344CB8AC3E}">
        <p14:creationId xmlns:p14="http://schemas.microsoft.com/office/powerpoint/2010/main" val="31939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3">
            <a:extLst>
              <a:ext uri="{FF2B5EF4-FFF2-40B4-BE49-F238E27FC236}">
                <a16:creationId xmlns:a16="http://schemas.microsoft.com/office/drawing/2014/main" id="{130E94B5-6B03-4C6D-A886-D92083B3E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a:extLst>
              <a:ext uri="{FF2B5EF4-FFF2-40B4-BE49-F238E27FC236}">
                <a16:creationId xmlns:a16="http://schemas.microsoft.com/office/drawing/2014/main" id="{597B8231-6339-4326-9EE6-D2F78558E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7974"/>
            <a:ext cx="11707367" cy="2538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3EFF0769-BE83-9A38-A5CE-78544F553E4C}"/>
              </a:ext>
            </a:extLst>
          </p:cNvPr>
          <p:cNvSpPr txBox="1"/>
          <p:nvPr/>
        </p:nvSpPr>
        <p:spPr>
          <a:xfrm>
            <a:off x="1069848" y="3908245"/>
            <a:ext cx="10210862" cy="132622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900" cap="all" spc="-100">
                <a:solidFill>
                  <a:srgbClr val="FFFFFF"/>
                </a:solidFill>
                <a:latin typeface="+mj-lt"/>
                <a:ea typeface="+mj-ea"/>
                <a:cs typeface="+mj-cs"/>
              </a:rPr>
              <a:t>Vue mondial.</a:t>
            </a:r>
          </a:p>
        </p:txBody>
      </p:sp>
      <p:pic>
        <p:nvPicPr>
          <p:cNvPr id="3" name="Image 2" descr="Une image contenant texte&#10;&#10;Description générée automatiquement">
            <a:extLst>
              <a:ext uri="{FF2B5EF4-FFF2-40B4-BE49-F238E27FC236}">
                <a16:creationId xmlns:a16="http://schemas.microsoft.com/office/drawing/2014/main" id="{47664943-4E9E-CFF1-EACE-2D9F964140E3}"/>
              </a:ext>
            </a:extLst>
          </p:cNvPr>
          <p:cNvPicPr>
            <a:picLocks noChangeAspect="1"/>
          </p:cNvPicPr>
          <p:nvPr/>
        </p:nvPicPr>
        <p:blipFill>
          <a:blip r:embed="rId2"/>
          <a:stretch>
            <a:fillRect/>
          </a:stretch>
        </p:blipFill>
        <p:spPr>
          <a:xfrm>
            <a:off x="242047" y="877841"/>
            <a:ext cx="9125531" cy="1802292"/>
          </a:xfrm>
          <a:prstGeom prst="rect">
            <a:avLst/>
          </a:prstGeom>
        </p:spPr>
      </p:pic>
      <p:sp>
        <p:nvSpPr>
          <p:cNvPr id="5" name="ZoneTexte 4">
            <a:extLst>
              <a:ext uri="{FF2B5EF4-FFF2-40B4-BE49-F238E27FC236}">
                <a16:creationId xmlns:a16="http://schemas.microsoft.com/office/drawing/2014/main" id="{0B580AE2-B737-2E7C-56A4-2B920F2C5CDD}"/>
              </a:ext>
            </a:extLst>
          </p:cNvPr>
          <p:cNvSpPr txBox="1"/>
          <p:nvPr/>
        </p:nvSpPr>
        <p:spPr>
          <a:xfrm>
            <a:off x="9367578" y="1021976"/>
            <a:ext cx="2694434" cy="1384995"/>
          </a:xfrm>
          <a:prstGeom prst="rect">
            <a:avLst/>
          </a:prstGeom>
          <a:noFill/>
        </p:spPr>
        <p:txBody>
          <a:bodyPr wrap="square" rtlCol="0">
            <a:spAutoFit/>
          </a:bodyPr>
          <a:lstStyle/>
          <a:p>
            <a:r>
              <a:rPr lang="fr-FR" sz="1400" b="0" i="0" dirty="0">
                <a:solidFill>
                  <a:srgbClr val="374151"/>
                </a:solidFill>
                <a:effectLst/>
                <a:latin typeface="Söhne"/>
              </a:rPr>
              <a:t>Les indicateurs clés présentés au niveau mondial pourront nous servir lors des choix des pays à cibler, en comparant leurs indicateurs avec les moyennes mondiales.</a:t>
            </a:r>
            <a:endParaRPr lang="fr-FR" dirty="0"/>
          </a:p>
        </p:txBody>
      </p:sp>
      <p:sp>
        <p:nvSpPr>
          <p:cNvPr id="7" name="Espace réservé du numéro de diapositive 6">
            <a:extLst>
              <a:ext uri="{FF2B5EF4-FFF2-40B4-BE49-F238E27FC236}">
                <a16:creationId xmlns:a16="http://schemas.microsoft.com/office/drawing/2014/main" id="{601104FE-5D74-70FA-16CE-AA45CE8AD6E8}"/>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139686186"/>
      </p:ext>
    </p:extLst>
  </p:cSld>
  <p:clrMapOvr>
    <a:masterClrMapping/>
  </p:clrMapOvr>
</p:sld>
</file>

<file path=ppt/theme/theme1.xml><?xml version="1.0" encoding="utf-8"?>
<a:theme xmlns:a="http://schemas.openxmlformats.org/drawingml/2006/main" name="Cadre">
  <a:themeElements>
    <a:clrScheme name="Cadr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adr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adr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hème Offic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{454489B4-4E29-1D4F-9BCE-6CD85CA5D88F}tf10001124</Template>
  <TotalTime>27990</TotalTime>
  <Words>916</Words>
  <Application>Microsoft Macintosh PowerPoint</Application>
  <PresentationFormat>Grand écran</PresentationFormat>
  <Paragraphs>79</Paragraphs>
  <Slides>14</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Arial</vt:lpstr>
      <vt:lpstr>Calibri</vt:lpstr>
      <vt:lpstr>Corbel</vt:lpstr>
      <vt:lpstr>Inter</vt:lpstr>
      <vt:lpstr>Söhne</vt:lpstr>
      <vt:lpstr>Wingdings 2</vt:lpstr>
      <vt:lpstr>Cadre</vt:lpstr>
      <vt:lpstr>Faites une étude sur l'eau potable </vt:lpstr>
      <vt:lpstr>Présentation PowerPoint</vt:lpstr>
      <vt:lpstr>Présentation PowerPoint</vt:lpstr>
      <vt:lpstr>Présentation PowerPoint</vt:lpstr>
      <vt:lpstr>Présentation PowerPoint</vt:lpstr>
      <vt:lpstr>Présentation PowerPoint</vt:lpstr>
      <vt:lpstr>Présentation PowerPoint</vt:lpstr>
      <vt:lpstr>Choix de l’outil de visualisation</vt:lpstr>
      <vt:lpstr>Présentation PowerPoint</vt:lpstr>
      <vt:lpstr>Vue mondial</vt:lpstr>
      <vt:lpstr>Vue mondial</vt:lpstr>
      <vt:lpstr>Création de service</vt:lpstr>
      <vt:lpstr>Modernisation</vt:lpstr>
      <vt:lpstr>Consulting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Faites une étude sur l'eau potable </dc:title>
  <dc:creator>Bahia Benali</dc:creator>
  <cp:lastModifiedBy>Bahia Benali</cp:lastModifiedBy>
  <cp:revision>5</cp:revision>
  <dcterms:created xsi:type="dcterms:W3CDTF">2023-01-24T13:32:33Z</dcterms:created>
  <dcterms:modified xsi:type="dcterms:W3CDTF">2023-02-20T17:09:14Z</dcterms:modified>
</cp:coreProperties>
</file>